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sigs" ContentType="application/vnd.openxmlformats-package.digital-signature-origi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_xmlsignatures/sig1.xml" ContentType="application/vnd.openxmlformats-package.digital-signature-xmlsignatur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package/2006/relationships/digital-signature/origin" Target="_xmlsignatures/origin.sigs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46"/>
  </p:notesMasterIdLst>
  <p:sldIdLst>
    <p:sldId id="256" r:id="rId2"/>
    <p:sldId id="294" r:id="rId3"/>
    <p:sldId id="295" r:id="rId4"/>
    <p:sldId id="257" r:id="rId5"/>
    <p:sldId id="296" r:id="rId6"/>
    <p:sldId id="297" r:id="rId7"/>
    <p:sldId id="264" r:id="rId8"/>
    <p:sldId id="258" r:id="rId9"/>
    <p:sldId id="265" r:id="rId10"/>
    <p:sldId id="302" r:id="rId11"/>
    <p:sldId id="318" r:id="rId12"/>
    <p:sldId id="298" r:id="rId13"/>
    <p:sldId id="315" r:id="rId14"/>
    <p:sldId id="292" r:id="rId15"/>
    <p:sldId id="301" r:id="rId16"/>
    <p:sldId id="304" r:id="rId17"/>
    <p:sldId id="305" r:id="rId18"/>
    <p:sldId id="306" r:id="rId19"/>
    <p:sldId id="321" r:id="rId20"/>
    <p:sldId id="308" r:id="rId21"/>
    <p:sldId id="309" r:id="rId22"/>
    <p:sldId id="310" r:id="rId23"/>
    <p:sldId id="311" r:id="rId24"/>
    <p:sldId id="312" r:id="rId25"/>
    <p:sldId id="314" r:id="rId26"/>
    <p:sldId id="303" r:id="rId27"/>
    <p:sldId id="319" r:id="rId28"/>
    <p:sldId id="300" r:id="rId29"/>
    <p:sldId id="272" r:id="rId30"/>
    <p:sldId id="316" r:id="rId31"/>
    <p:sldId id="271" r:id="rId32"/>
    <p:sldId id="269" r:id="rId33"/>
    <p:sldId id="278" r:id="rId34"/>
    <p:sldId id="281" r:id="rId35"/>
    <p:sldId id="284" r:id="rId36"/>
    <p:sldId id="317" r:id="rId37"/>
    <p:sldId id="320" r:id="rId38"/>
    <p:sldId id="279" r:id="rId39"/>
    <p:sldId id="280" r:id="rId40"/>
    <p:sldId id="282" r:id="rId41"/>
    <p:sldId id="283" r:id="rId42"/>
    <p:sldId id="288" r:id="rId43"/>
    <p:sldId id="293" r:id="rId44"/>
    <p:sldId id="290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27F1"/>
    <a:srgbClr val="F6F7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5" autoAdjust="0"/>
    <p:restoredTop sz="94660"/>
  </p:normalViewPr>
  <p:slideViewPr>
    <p:cSldViewPr>
      <p:cViewPr>
        <p:scale>
          <a:sx n="75" d="100"/>
          <a:sy n="75" d="100"/>
        </p:scale>
        <p:origin x="-2058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822FD-757C-404E-BB2B-F7C80DFA6EE6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480DB-4B9D-42C3-85DE-7C3BF760D85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4818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80DB-4B9D-42C3-85DE-7C3BF760D85D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C08742C-E1BD-4ADE-A734-9A5D80673F74}" type="datetimeFigureOut">
              <a:rPr lang="pl-PL" smtClean="0"/>
              <a:pPr/>
              <a:t>2012-12-13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4FAC0A1-54B1-42FA-BFDC-6D6F0329382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modernizacja@elektrokomplex.p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73216"/>
            <a:ext cx="5059262" cy="116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455913"/>
          </a:xfrm>
        </p:spPr>
        <p:txBody>
          <a:bodyPr/>
          <a:lstStyle/>
          <a:p>
            <a:pPr algn="ctr"/>
            <a:r>
              <a:rPr lang="pl-PL" sz="4800" dirty="0" smtClean="0">
                <a:solidFill>
                  <a:schemeClr val="tx1"/>
                </a:solidFill>
              </a:rPr>
              <a:t>Dostosowanie Układu Pomiarowego do zasady TPA</a:t>
            </a:r>
            <a:endParaRPr lang="pl-PL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586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07768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solidFill>
                  <a:schemeClr val="bg1">
                    <a:lumMod val="50000"/>
                  </a:schemeClr>
                </a:solidFill>
              </a:rPr>
              <a:t>UKŁAD POMIAROWY PO STRONIE </a:t>
            </a:r>
            <a:r>
              <a:rPr lang="pl-PL" sz="4400" b="1" u="sng" dirty="0" smtClean="0">
                <a:solidFill>
                  <a:schemeClr val="bg1">
                    <a:lumMod val="50000"/>
                  </a:schemeClr>
                </a:solidFill>
              </a:rPr>
              <a:t>NISKIEGO NAPIĘCIA </a:t>
            </a:r>
            <a:r>
              <a:rPr lang="pl-PL" sz="4400" b="1" dirty="0" smtClean="0">
                <a:solidFill>
                  <a:schemeClr val="bg1">
                    <a:lumMod val="50000"/>
                  </a:schemeClr>
                </a:solidFill>
              </a:rPr>
              <a:t>(Nn)</a:t>
            </a:r>
            <a:endParaRPr lang="pl-PL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777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Układ pomiarowy Nn składa się z: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Licznika </a:t>
            </a:r>
            <a:r>
              <a:rPr lang="pl-PL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energii elektrycznej czynnej i biernej </a:t>
            </a:r>
            <a:r>
              <a:rPr lang="pl-PL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230/400V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Listwy </a:t>
            </a:r>
            <a:r>
              <a:rPr lang="pl-PL" dirty="0">
                <a:latin typeface="Calibri" pitchFamily="34" charset="0"/>
                <a:cs typeface="Calibri" pitchFamily="34" charset="0"/>
              </a:rPr>
              <a:t>pomiarowo - </a:t>
            </a:r>
            <a:r>
              <a:rPr lang="pl-PL" dirty="0" smtClean="0">
                <a:latin typeface="Calibri" pitchFamily="34" charset="0"/>
                <a:cs typeface="Calibri" pitchFamily="34" charset="0"/>
              </a:rPr>
              <a:t>kontrolnej</a:t>
            </a:r>
            <a:endParaRPr lang="pl-PL" dirty="0">
              <a:latin typeface="Calibri" pitchFamily="34" charset="0"/>
              <a:cs typeface="Calibri" pitchFamily="34" charset="0"/>
            </a:endParaRP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Modemu </a:t>
            </a:r>
            <a:r>
              <a:rPr lang="pl-PL" dirty="0">
                <a:latin typeface="Calibri" pitchFamily="34" charset="0"/>
                <a:cs typeface="Calibri" pitchFamily="34" charset="0"/>
              </a:rPr>
              <a:t>komunikacyjny </a:t>
            </a:r>
            <a:r>
              <a:rPr lang="pl-PL" dirty="0" smtClean="0">
                <a:latin typeface="Calibri" pitchFamily="34" charset="0"/>
                <a:cs typeface="Calibri" pitchFamily="34" charset="0"/>
              </a:rPr>
              <a:t>GSM/GPRS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zegara </a:t>
            </a:r>
            <a:r>
              <a:rPr lang="pl-PL" dirty="0">
                <a:latin typeface="Calibri" pitchFamily="34" charset="0"/>
                <a:cs typeface="Calibri" pitchFamily="34" charset="0"/>
              </a:rPr>
              <a:t>synchronizacji czasu </a:t>
            </a:r>
            <a:r>
              <a:rPr lang="pl-PL" dirty="0" smtClean="0">
                <a:latin typeface="Calibri" pitchFamily="34" charset="0"/>
                <a:cs typeface="Calibri" pitchFamily="34" charset="0"/>
              </a:rPr>
              <a:t>z </a:t>
            </a:r>
            <a:r>
              <a:rPr lang="pl-PL" dirty="0">
                <a:latin typeface="Calibri" pitchFamily="34" charset="0"/>
                <a:cs typeface="Calibri" pitchFamily="34" charset="0"/>
              </a:rPr>
              <a:t>aktywną anteną GPS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Gniazda </a:t>
            </a:r>
            <a:r>
              <a:rPr lang="pl-PL" dirty="0">
                <a:latin typeface="Calibri" pitchFamily="34" charset="0"/>
                <a:cs typeface="Calibri" pitchFamily="34" charset="0"/>
              </a:rPr>
              <a:t>serwisowe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Ochronników przepięciowych </a:t>
            </a:r>
            <a:r>
              <a:rPr lang="pl-PL" dirty="0">
                <a:latin typeface="Calibri" pitchFamily="34" charset="0"/>
                <a:cs typeface="Calibri" pitchFamily="34" charset="0"/>
              </a:rPr>
              <a:t>275V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Zasilacza </a:t>
            </a:r>
            <a:r>
              <a:rPr lang="pl-PL" dirty="0">
                <a:latin typeface="Calibri" pitchFamily="34" charset="0"/>
                <a:cs typeface="Calibri" pitchFamily="34" charset="0"/>
              </a:rPr>
              <a:t>UPS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Przekładników prądowych</a:t>
            </a:r>
            <a:endParaRPr lang="pl-PL" dirty="0">
              <a:latin typeface="Calibri" pitchFamily="34" charset="0"/>
              <a:cs typeface="Calibri" pitchFamily="34" charset="0"/>
            </a:endParaRPr>
          </a:p>
          <a:p>
            <a:endParaRPr lang="pl-PL" dirty="0" smtClean="0">
              <a:solidFill>
                <a:srgbClr val="000000"/>
              </a:solidFill>
              <a:latin typeface="Calibri"/>
            </a:endParaRPr>
          </a:p>
          <a:p>
            <a:endParaRPr lang="pl-P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821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0088"/>
          </a:xfrm>
        </p:spPr>
        <p:txBody>
          <a:bodyPr/>
          <a:lstStyle/>
          <a:p>
            <a:pPr marL="457200" lvl="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dirty="0">
                <a:solidFill>
                  <a:srgbClr val="292934"/>
                </a:solidFill>
              </a:rPr>
              <a:t>Układy pomiarowe po stronie </a:t>
            </a:r>
            <a:r>
              <a:rPr lang="pl-PL" sz="2000" dirty="0" smtClean="0">
                <a:solidFill>
                  <a:srgbClr val="292934"/>
                </a:solidFill>
              </a:rPr>
              <a:t>niskiego napięcia wyposażone są jedynie w przekładniki prądowe – </a:t>
            </a:r>
            <a:r>
              <a:rPr lang="pl-PL" sz="2000" b="1" dirty="0" smtClean="0">
                <a:solidFill>
                  <a:srgbClr val="292934"/>
                </a:solidFill>
              </a:rPr>
              <a:t>brak przekładników napięciowych.</a:t>
            </a:r>
          </a:p>
          <a:p>
            <a:pPr marL="457200" lvl="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dirty="0"/>
              <a:t>Najczęściej spotykane przekładniki prądowe niskiego napięcia (Nn) mają </a:t>
            </a:r>
            <a:r>
              <a:rPr lang="pl-PL" sz="2000" u="sng" dirty="0"/>
              <a:t>przekładnie</a:t>
            </a:r>
            <a:r>
              <a:rPr lang="pl-PL" sz="2000" dirty="0"/>
              <a:t> oznaczoną w zakresach od </a:t>
            </a:r>
            <a:r>
              <a:rPr lang="pl-PL" sz="2000" b="1" dirty="0"/>
              <a:t>100/5 do </a:t>
            </a:r>
            <a:r>
              <a:rPr lang="pl-PL" sz="2000" b="1" dirty="0" smtClean="0"/>
              <a:t>750/5</a:t>
            </a:r>
            <a:r>
              <a:rPr lang="pl-PL" sz="2000" dirty="0" smtClean="0"/>
              <a:t>.</a:t>
            </a:r>
          </a:p>
          <a:p>
            <a:pPr marL="45720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u="sng" dirty="0" smtClean="0"/>
              <a:t>Przekładniki </a:t>
            </a:r>
            <a:r>
              <a:rPr lang="pl-PL" sz="2000" u="sng" dirty="0"/>
              <a:t>prądowe </a:t>
            </a:r>
            <a:r>
              <a:rPr lang="pl-PL" sz="2000" dirty="0" smtClean="0"/>
              <a:t>najczęściej zainstalowane są na miedzianej lub aluminiowej szynie przewodzącej bądź na przewodzie.</a:t>
            </a:r>
          </a:p>
          <a:p>
            <a:pPr marL="45720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dirty="0"/>
              <a:t>Układ </a:t>
            </a:r>
            <a:r>
              <a:rPr lang="pl-PL" sz="2000" dirty="0" smtClean="0"/>
              <a:t>półpośredni </a:t>
            </a:r>
            <a:r>
              <a:rPr lang="pl-PL" sz="2000" dirty="0"/>
              <a:t>można rozpoznać również na podstawie faktury - </a:t>
            </a:r>
            <a:r>
              <a:rPr lang="pl-PL" sz="2000" u="sng" dirty="0"/>
              <a:t>mnożna</a:t>
            </a:r>
            <a:r>
              <a:rPr lang="pl-PL" sz="2000" dirty="0"/>
              <a:t> licznika energii elektrycznej jest stosunkowo niewielka na niskim napięciu i ma zakres od </a:t>
            </a:r>
            <a:r>
              <a:rPr lang="pl-PL" sz="2000" b="1" dirty="0"/>
              <a:t>20 do 150</a:t>
            </a:r>
            <a:r>
              <a:rPr lang="pl-PL" sz="2000" dirty="0"/>
              <a:t>;</a:t>
            </a:r>
          </a:p>
          <a:p>
            <a:pPr marL="457200" lvl="0" indent="-457200" algn="just">
              <a:buClr>
                <a:srgbClr val="93A299"/>
              </a:buClr>
              <a:buFont typeface="+mj-lt"/>
              <a:buAutoNum type="arabicPeriod"/>
            </a:pPr>
            <a:endParaRPr lang="pl-PL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15008" y="980728"/>
            <a:ext cx="892899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u="sng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3100" b="1" u="sng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3100" dirty="0" smtClean="0">
                <a:solidFill>
                  <a:schemeClr val="bg1">
                    <a:lumMod val="50000"/>
                  </a:schemeClr>
                </a:solidFill>
              </a:rPr>
              <a:t>Jak </a:t>
            </a:r>
            <a:r>
              <a:rPr lang="pl-PL" sz="3100" dirty="0">
                <a:solidFill>
                  <a:schemeClr val="bg1">
                    <a:lumMod val="50000"/>
                  </a:schemeClr>
                </a:solidFill>
              </a:rPr>
              <a:t>w praktyce rozpoznać </a:t>
            </a:r>
            <a:r>
              <a:rPr lang="pl-PL" sz="3100" dirty="0" smtClean="0">
                <a:solidFill>
                  <a:schemeClr val="bg1">
                    <a:lumMod val="50000"/>
                  </a:schemeClr>
                </a:solidFill>
              </a:rPr>
              <a:t>układ </a:t>
            </a:r>
            <a:r>
              <a:rPr lang="pl-PL" sz="3100" dirty="0">
                <a:solidFill>
                  <a:schemeClr val="bg1">
                    <a:lumMod val="50000"/>
                  </a:schemeClr>
                </a:solidFill>
              </a:rPr>
              <a:t>pomiarowy </a:t>
            </a:r>
            <a:r>
              <a:rPr lang="pl-PL" sz="3100" dirty="0" smtClean="0">
                <a:solidFill>
                  <a:schemeClr val="bg1">
                    <a:lumMod val="50000"/>
                  </a:schemeClr>
                </a:solidFill>
              </a:rPr>
              <a:t>po </a:t>
            </a:r>
            <a:r>
              <a:rPr lang="pl-PL" sz="3100" dirty="0">
                <a:solidFill>
                  <a:schemeClr val="bg1">
                    <a:lumMod val="50000"/>
                  </a:schemeClr>
                </a:solidFill>
              </a:rPr>
              <a:t>stronie </a:t>
            </a:r>
            <a:r>
              <a:rPr lang="pl-PL" sz="3100" dirty="0" smtClean="0">
                <a:solidFill>
                  <a:schemeClr val="bg1">
                    <a:lumMod val="50000"/>
                  </a:schemeClr>
                </a:solidFill>
              </a:rPr>
              <a:t>niskiego napięcia (Nn)?</a:t>
            </a:r>
            <a:r>
              <a:rPr lang="pl-PL" b="1" u="sng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b="1" u="sng" dirty="0">
                <a:solidFill>
                  <a:schemeClr val="bg1">
                    <a:lumMod val="50000"/>
                  </a:schemeClr>
                </a:solidFill>
              </a:rPr>
            </a:b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04325"/>
            <a:ext cx="5802858" cy="547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19" y="372773"/>
            <a:ext cx="5903529" cy="799661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Przykładowa faktura dystrybucyjna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29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846" y="1484784"/>
            <a:ext cx="6482308" cy="486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93159"/>
            <a:ext cx="5652120" cy="990600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Oznaczenia przekładnika prądowego niskiego napięcia (Nn)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85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93096"/>
          </a:xfrm>
        </p:spPr>
        <p:txBody>
          <a:bodyPr>
            <a:normAutofit fontScale="92500" lnSpcReduction="10000"/>
          </a:bodyPr>
          <a:lstStyle/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sz="2100" dirty="0"/>
              <a:t>Czytelne zdjęcie licznika energii elektrycznej – zdjęcie powinno być wykonane w taki sposób aby umożliwiało odczytanie numerów seryjnych, modelu, typu i jego parametrów.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sz="2100" dirty="0"/>
              <a:t>Czytelne zdjęcie elementów znajdujących się w bezpośrednim otoczeniu licznika energii elektrycznej.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sz="2100" dirty="0"/>
              <a:t>Zdjęcie przestrzeni w bezpośredniej okolicy licznika energii elektrycznej.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sz="2100" dirty="0"/>
              <a:t>Czytelna kopia faktury za usługi dystrybucyjne (z ostatniego miesiąca)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sz="2100" dirty="0"/>
              <a:t>Czytelną kopię elektrycznego schematu zasilania obiektu.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sz="2100" dirty="0"/>
              <a:t>Czytelna kopia świadectw legalizacji przekładników prądowych lub ich </a:t>
            </a:r>
            <a:r>
              <a:rPr lang="pl-PL" sz="2100" dirty="0" smtClean="0"/>
              <a:t>parametry (typ</a:t>
            </a:r>
            <a:r>
              <a:rPr lang="pl-PL" sz="2100" dirty="0"/>
              <a:t>, model, przekładnia, moc, klasa dokładności, współczynnik </a:t>
            </a:r>
            <a:r>
              <a:rPr lang="pl-PL" sz="2100" dirty="0" smtClean="0"/>
              <a:t>bezpieczeństwa - potwierdzone rzeczywistym zdjęciem)</a:t>
            </a:r>
            <a:endParaRPr lang="pl-PL" sz="2100" dirty="0"/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sz="2100" dirty="0" smtClean="0"/>
              <a:t>Czytelna </a:t>
            </a:r>
            <a:r>
              <a:rPr lang="pl-PL" sz="2100" dirty="0"/>
              <a:t>kopia umowy dystrybucyjnej lub kompleksowej wraz z jej wszystkimi aneksami.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</a:rPr>
              <a:t>W celu sporządzenia wyceny układu pomiarowo – rozliczeniowego po stronie Nn należy dostarczyć:</a:t>
            </a:r>
            <a:endParaRPr lang="pl-PL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284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317" y="2276872"/>
            <a:ext cx="5797152" cy="433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768" y="645750"/>
            <a:ext cx="8748464" cy="1224136"/>
          </a:xfrm>
        </p:spPr>
        <p:txBody>
          <a:bodyPr>
            <a:normAutofit/>
          </a:bodyPr>
          <a:lstStyle/>
          <a:p>
            <a:pPr marL="0" lvl="0" indent="0">
              <a:spcAft>
                <a:spcPts val="200"/>
              </a:spcAft>
            </a:pPr>
            <a:r>
              <a:rPr lang="pl-PL" sz="2000" spc="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pl-PL" sz="2000" spc="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1. Czytelne </a:t>
            </a:r>
            <a:r>
              <a:rPr lang="pl-PL" sz="2000" u="sng" spc="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zdjęcie licznika energii elektrycznej </a:t>
            </a:r>
            <a:r>
              <a:rPr lang="pl-PL" sz="2000" spc="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– zdjęcie powinno być wykonane w taki sposób aby umożliwiało odczytanie numerów seryjnych, modelu, typu i jego parametrów.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843808" y="186988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LICZNIK ENERGII ELEKTRYCZNEJ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126006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704" y="2060848"/>
            <a:ext cx="5893640" cy="442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609284"/>
            <a:ext cx="8568952" cy="864096"/>
          </a:xfrm>
        </p:spPr>
        <p:txBody>
          <a:bodyPr>
            <a:normAutofit/>
          </a:bodyPr>
          <a:lstStyle/>
          <a:p>
            <a:pPr marL="0" lvl="0" indent="0">
              <a:spcAft>
                <a:spcPts val="200"/>
              </a:spcAft>
            </a:pP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2. Czytelne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zdjęcie elementów znajdujących się w bezpośrednim otoczeniu licznika energii elektrycznej.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134148" y="1597442"/>
            <a:ext cx="517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LISTWA POMIAROWO KONTROLNA - SKA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310377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416" y="2026754"/>
            <a:ext cx="5921920" cy="442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07504" y="0"/>
            <a:ext cx="903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W celu sporządzenia wyceny układu pomiarowo – </a:t>
            </a:r>
            <a:r>
              <a:rPr lang="pl-PL" sz="1400" dirty="0" smtClean="0">
                <a:solidFill>
                  <a:schemeClr val="bg1"/>
                </a:solidFill>
              </a:rPr>
              <a:t>rozliczeniowego po stronie Nn </a:t>
            </a:r>
            <a:r>
              <a:rPr lang="pl-PL" sz="1400" dirty="0">
                <a:solidFill>
                  <a:schemeClr val="bg1"/>
                </a:solidFill>
              </a:rPr>
              <a:t>należy dostarczyć: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07504" y="618019"/>
            <a:ext cx="856895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2. Czytelne zdjęcie elementów znajdujących się w bezpośrednim otoczeniu licznika energii elektrycznej.</a:t>
            </a:r>
            <a:endParaRPr lang="pl-P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394496" y="1418793"/>
            <a:ext cx="45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MODUŁ TRANSMISJI DANYCH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24932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563888" cy="477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33940" y="655019"/>
            <a:ext cx="856895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2. Czytelne zdjęcie elementów znajdujących się w bezpośrednim otoczeniu licznika energii elektrycznej.</a:t>
            </a:r>
            <a:endParaRPr lang="pl-P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338264" y="1466431"/>
            <a:ext cx="45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OCHRONNIKI PRZEPIĘCIOWE NN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234616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Wyjaśnienie pojęć i skrótów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 smtClean="0"/>
              <a:t>Nn</a:t>
            </a:r>
            <a:r>
              <a:rPr lang="pl-PL" dirty="0" smtClean="0"/>
              <a:t> – niskie napięcie</a:t>
            </a:r>
          </a:p>
          <a:p>
            <a:r>
              <a:rPr lang="pl-PL" b="1" dirty="0" smtClean="0"/>
              <a:t>SN</a:t>
            </a:r>
            <a:r>
              <a:rPr lang="pl-PL" dirty="0" smtClean="0"/>
              <a:t> – średnie napięcie</a:t>
            </a:r>
          </a:p>
          <a:p>
            <a:r>
              <a:rPr lang="pl-PL" b="1" dirty="0" smtClean="0"/>
              <a:t>OSD</a:t>
            </a:r>
            <a:r>
              <a:rPr lang="pl-PL" dirty="0" smtClean="0"/>
              <a:t> – Operator Systemu Dystrybucyjnego</a:t>
            </a:r>
          </a:p>
          <a:p>
            <a:r>
              <a:rPr lang="pl-PL" b="1" dirty="0" err="1" smtClean="0"/>
              <a:t>IRiESD</a:t>
            </a:r>
            <a:r>
              <a:rPr lang="pl-PL" dirty="0" smtClean="0"/>
              <a:t> – Instrukcja Ruchu i Eksploatacji Sieci Dystrybucyjnej</a:t>
            </a:r>
          </a:p>
          <a:p>
            <a:r>
              <a:rPr lang="pl-PL" b="1" dirty="0" smtClean="0"/>
              <a:t>URD</a:t>
            </a:r>
            <a:r>
              <a:rPr lang="pl-PL" dirty="0" smtClean="0"/>
              <a:t> – Uczestnik Rynku Dystrybucyjnego</a:t>
            </a:r>
          </a:p>
          <a:p>
            <a:endParaRPr lang="pl-PL" dirty="0"/>
          </a:p>
          <a:p>
            <a:pPr algn="just"/>
            <a:r>
              <a:rPr lang="pl-PL" b="1" dirty="0"/>
              <a:t>Układ pomiarowo-rozliczeniowy</a:t>
            </a:r>
            <a:r>
              <a:rPr lang="pl-PL" dirty="0"/>
              <a:t> - jest to układ składający się z licznika lub zespołu liczników energii elektrycznej w połączeniu z urządzeniami pomocniczymi (np. przekładniki prądowe, napięciowe i urządzenia sterujące) służący do pomiaru oraz rozliczeń pobieranej energii elektrycznej w danym punkcie układu elektroenergetycznego.</a:t>
            </a:r>
          </a:p>
          <a:p>
            <a:pPr marL="0" indent="0">
              <a:buNone/>
            </a:pPr>
            <a:endParaRPr lang="pl-PL" dirty="0" smtClean="0"/>
          </a:p>
          <a:p>
            <a:pPr algn="just"/>
            <a:r>
              <a:rPr lang="pl-PL" b="1" dirty="0"/>
              <a:t>Licznik energii elektrycznej</a:t>
            </a:r>
            <a:r>
              <a:rPr lang="pl-PL" dirty="0"/>
              <a:t> - urządzenie służące do pomiaru energii elektrycznej. Najczęściej stosowane są liczniki indukcyjne, z obracającą się metalową tarczą i mechanicznym liczydłem. Wypierane są coraz częściej przez nowocześniejsze, wielofunkcyjne liczniki elektroniczne. Liczniki instalowane w gospodarstwach domowych to najczęściej liczniki energii czynnej, o odpowiedniej klasie dokładności, a ich wskazania służą do rozliczeń finansowych pomiędzy dostawcą energii elektrycznej, a odbiorcą.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870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216" y="2276872"/>
            <a:ext cx="5580112" cy="418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91275" y="620688"/>
            <a:ext cx="856895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pl-PL" sz="2000" dirty="0" smtClean="0"/>
              <a:t> </a:t>
            </a:r>
            <a:r>
              <a:rPr lang="pl-PL" sz="2000" dirty="0" smtClean="0">
                <a:solidFill>
                  <a:schemeClr val="tx1"/>
                </a:solidFill>
              </a:rPr>
              <a:t>2. Czytelne zdjęcie elementów znajdujących się w bezpośrednim otoczeniu licznika energii elektrycznej.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427762" y="1705850"/>
            <a:ext cx="45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PRZEKŁADNIK PRĄDOWY NN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399598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31753"/>
            <a:ext cx="4752528" cy="55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341276" y="524160"/>
            <a:ext cx="8568952" cy="67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3"/>
            </a:pP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 Zdjęcie przestrzeni w bezpośredniej okolicy licznika energii elektrycznej.</a:t>
            </a:r>
          </a:p>
        </p:txBody>
      </p:sp>
    </p:spTree>
    <p:extLst>
      <p:ext uri="{BB962C8B-B14F-4D97-AF65-F5344CB8AC3E}">
        <p14:creationId xmlns:p14="http://schemas.microsoft.com/office/powerpoint/2010/main" xmlns="" val="351273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664" y="1916832"/>
            <a:ext cx="7496175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87524" y="908720"/>
            <a:ext cx="8568952" cy="67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 Czytelna kopia faktury za usługi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dystrybucyjne lub kopia faktury kompleksowej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(z ostatniego miesiąca).</a:t>
            </a:r>
          </a:p>
        </p:txBody>
      </p:sp>
    </p:spTree>
    <p:extLst>
      <p:ext uri="{BB962C8B-B14F-4D97-AF65-F5344CB8AC3E}">
        <p14:creationId xmlns:p14="http://schemas.microsoft.com/office/powerpoint/2010/main" xmlns="" val="147604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7300" y="1772816"/>
            <a:ext cx="6419056" cy="481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355733" y="773725"/>
            <a:ext cx="8568952" cy="67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5"/>
            </a:pPr>
            <a:r>
              <a:rPr lang="pl-PL" sz="2000" dirty="0">
                <a:solidFill>
                  <a:schemeClr val="tx1"/>
                </a:solidFill>
              </a:rPr>
              <a:t> Czytelną kopię elektrycznego schematu zasilania obiektu.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</p:spTree>
    <p:extLst>
      <p:ext uri="{BB962C8B-B14F-4D97-AF65-F5344CB8AC3E}">
        <p14:creationId xmlns:p14="http://schemas.microsoft.com/office/powerpoint/2010/main" xmlns="" val="109270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06016"/>
            <a:ext cx="4140546" cy="590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170818" y="808563"/>
            <a:ext cx="446449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6"/>
              <a:tabLst>
                <a:tab pos="177800" algn="l"/>
              </a:tabLst>
            </a:pPr>
            <a:r>
              <a:rPr lang="pl-PL" sz="2000" dirty="0">
                <a:solidFill>
                  <a:schemeClr val="tx1"/>
                </a:solidFill>
              </a:rPr>
              <a:t> Czytelna kopia świadectw legalizacji przekładników prądowych lub ich parametry (typ, model, przekładnia, moc, klasa dokładności, współczynnik </a:t>
            </a:r>
            <a:r>
              <a:rPr lang="pl-PL" sz="2000" dirty="0" smtClean="0">
                <a:solidFill>
                  <a:schemeClr val="tx1"/>
                </a:solidFill>
              </a:rPr>
              <a:t>bezpieczeństwa – potwierdzone rzeczywistym zdjęciem)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7504" y="5733255"/>
            <a:ext cx="4591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ŚWIADECTWO LEGALIZACJI PRZEKŁADNIKA PRĄDOWEGO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120747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341276" y="862026"/>
            <a:ext cx="8568952" cy="67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8"/>
            </a:pPr>
            <a:r>
              <a:rPr lang="pl-PL" sz="2000" dirty="0">
                <a:solidFill>
                  <a:schemeClr val="tx1"/>
                </a:solidFill>
              </a:rPr>
              <a:t> Czytelna kopia umowy dystrybucyjnej lub kompleksowej wraz z jej wszystkimi aneksami.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8659" y="1534977"/>
            <a:ext cx="3842312" cy="530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6156176" y="4941168"/>
            <a:ext cx="269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Konieczne jest dostarczenie wszystkich stron umowy oraz aneksów.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Nn </a:t>
            </a:r>
            <a:r>
              <a:rPr lang="pl-PL" sz="1400" dirty="0"/>
              <a:t>należy dostarczyć:</a:t>
            </a:r>
          </a:p>
        </p:txBody>
      </p:sp>
    </p:spTree>
    <p:extLst>
      <p:ext uri="{BB962C8B-B14F-4D97-AF65-F5344CB8AC3E}">
        <p14:creationId xmlns:p14="http://schemas.microsoft.com/office/powerpoint/2010/main" xmlns="" val="81112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97572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solidFill>
                  <a:schemeClr val="bg1">
                    <a:lumMod val="50000"/>
                  </a:schemeClr>
                </a:solidFill>
              </a:rPr>
              <a:t>UKŁAD POMIAROWY PO STRONIE </a:t>
            </a:r>
            <a:r>
              <a:rPr lang="pl-PL" sz="4400" b="1" u="sng" dirty="0" smtClean="0">
                <a:solidFill>
                  <a:schemeClr val="bg1">
                    <a:lumMod val="50000"/>
                  </a:schemeClr>
                </a:solidFill>
              </a:rPr>
              <a:t>ŚREDNIEGO NAPIĘCIA </a:t>
            </a:r>
            <a:r>
              <a:rPr lang="pl-PL" sz="4400" b="1" dirty="0" smtClean="0">
                <a:solidFill>
                  <a:schemeClr val="bg1">
                    <a:lumMod val="50000"/>
                  </a:schemeClr>
                </a:solidFill>
              </a:rPr>
              <a:t>(SN)</a:t>
            </a:r>
            <a:endParaRPr lang="pl-PL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654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Układ pomiarowy SN składa się z: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/>
          <a:lstStyle/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Licznika </a:t>
            </a:r>
            <a:r>
              <a:rPr lang="pl-PL" dirty="0">
                <a:latin typeface="Calibri" pitchFamily="34" charset="0"/>
                <a:cs typeface="Calibri" pitchFamily="34" charset="0"/>
              </a:rPr>
              <a:t>energii elektrycznej czynnej i biernej 58/100V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Listwy </a:t>
            </a:r>
            <a:r>
              <a:rPr lang="pl-PL" dirty="0">
                <a:latin typeface="Calibri" pitchFamily="34" charset="0"/>
                <a:cs typeface="Calibri" pitchFamily="34" charset="0"/>
              </a:rPr>
              <a:t>pomiarowo - </a:t>
            </a:r>
            <a:r>
              <a:rPr lang="pl-PL" dirty="0" smtClean="0">
                <a:latin typeface="Calibri" pitchFamily="34" charset="0"/>
                <a:cs typeface="Calibri" pitchFamily="34" charset="0"/>
              </a:rPr>
              <a:t>kontrolnej</a:t>
            </a:r>
            <a:endParaRPr lang="pl-PL" dirty="0">
              <a:latin typeface="Calibri" pitchFamily="34" charset="0"/>
              <a:cs typeface="Calibri" pitchFamily="34" charset="0"/>
            </a:endParaRP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Modemu komunikacyjnego GSM/GPRS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zegara </a:t>
            </a:r>
            <a:r>
              <a:rPr lang="pl-PL" dirty="0">
                <a:latin typeface="Calibri" pitchFamily="34" charset="0"/>
                <a:cs typeface="Calibri" pitchFamily="34" charset="0"/>
              </a:rPr>
              <a:t>synchronizacji czasu </a:t>
            </a:r>
            <a:r>
              <a:rPr lang="pl-PL" dirty="0" smtClean="0">
                <a:latin typeface="Calibri" pitchFamily="34" charset="0"/>
                <a:cs typeface="Calibri" pitchFamily="34" charset="0"/>
              </a:rPr>
              <a:t>z </a:t>
            </a:r>
            <a:r>
              <a:rPr lang="pl-PL" dirty="0">
                <a:latin typeface="Calibri" pitchFamily="34" charset="0"/>
                <a:cs typeface="Calibri" pitchFamily="34" charset="0"/>
              </a:rPr>
              <a:t>aktywną anteną GPS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Gniazda serwisowego</a:t>
            </a:r>
            <a:endParaRPr lang="pl-PL" dirty="0">
              <a:latin typeface="Calibri" pitchFamily="34" charset="0"/>
              <a:cs typeface="Calibri" pitchFamily="34" charset="0"/>
            </a:endParaRP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Ochronników przepięciowych </a:t>
            </a:r>
            <a:r>
              <a:rPr lang="pl-PL" dirty="0">
                <a:latin typeface="Calibri" pitchFamily="34" charset="0"/>
                <a:cs typeface="Calibri" pitchFamily="34" charset="0"/>
              </a:rPr>
              <a:t>110V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Zasilacza </a:t>
            </a:r>
            <a:r>
              <a:rPr lang="pl-PL" dirty="0">
                <a:latin typeface="Calibri" pitchFamily="34" charset="0"/>
                <a:cs typeface="Calibri" pitchFamily="34" charset="0"/>
              </a:rPr>
              <a:t>UPS</a:t>
            </a: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Przekładników prądowych</a:t>
            </a:r>
            <a:endParaRPr lang="pl-PL" dirty="0">
              <a:latin typeface="Calibri" pitchFamily="34" charset="0"/>
              <a:cs typeface="Calibri" pitchFamily="34" charset="0"/>
            </a:endParaRP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Przekładników napięciowych</a:t>
            </a:r>
            <a:endParaRPr lang="pl-PL" dirty="0">
              <a:latin typeface="Calibri" pitchFamily="34" charset="0"/>
              <a:cs typeface="Calibri" pitchFamily="34" charset="0"/>
            </a:endParaRPr>
          </a:p>
          <a:p>
            <a:pPr fontAlgn="t"/>
            <a:r>
              <a:rPr lang="pl-PL" dirty="0" smtClean="0">
                <a:latin typeface="Calibri" pitchFamily="34" charset="0"/>
                <a:cs typeface="Calibri" pitchFamily="34" charset="0"/>
              </a:rPr>
              <a:t>Rezystorów dociążających </a:t>
            </a:r>
            <a:r>
              <a:rPr lang="pl-PL" dirty="0">
                <a:latin typeface="Calibri" pitchFamily="34" charset="0"/>
                <a:cs typeface="Calibri" pitchFamily="34" charset="0"/>
              </a:rPr>
              <a:t>(opcjonalne</a:t>
            </a:r>
            <a:r>
              <a:rPr lang="pl-PL" dirty="0" smtClean="0">
                <a:latin typeface="Calibri" pitchFamily="34" charset="0"/>
                <a:cs typeface="Calibri" pitchFamily="34" charset="0"/>
              </a:rPr>
              <a:t>)</a:t>
            </a:r>
            <a:endParaRPr lang="pl-PL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02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132856"/>
            <a:ext cx="8568952" cy="4176464"/>
          </a:xfrm>
        </p:spPr>
        <p:txBody>
          <a:bodyPr>
            <a:normAutofit lnSpcReduction="10000"/>
          </a:bodyPr>
          <a:lstStyle/>
          <a:p>
            <a:pPr marL="457200" lvl="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dirty="0"/>
              <a:t>Układy pomiarowe po stronie średniego napięcia wyposażone są w </a:t>
            </a:r>
            <a:r>
              <a:rPr lang="pl-PL" sz="2000" b="1" dirty="0"/>
              <a:t>przekładniki napięciowe oraz prądowe</a:t>
            </a:r>
            <a:r>
              <a:rPr lang="pl-PL" sz="2000" b="1" dirty="0" smtClean="0"/>
              <a:t>.</a:t>
            </a:r>
          </a:p>
          <a:p>
            <a:pPr marL="457200" lvl="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dirty="0" smtClean="0"/>
              <a:t>Przekładniki </a:t>
            </a:r>
            <a:r>
              <a:rPr lang="pl-PL" sz="2000" dirty="0"/>
              <a:t>prądowe średniego napięcia (SN) mają </a:t>
            </a:r>
            <a:r>
              <a:rPr lang="pl-PL" sz="2000" u="sng" dirty="0"/>
              <a:t>przekładnie</a:t>
            </a:r>
            <a:r>
              <a:rPr lang="pl-PL" sz="2000" dirty="0"/>
              <a:t> oznaczone w zakresach od </a:t>
            </a:r>
            <a:r>
              <a:rPr lang="pl-PL" sz="2000" b="1" dirty="0"/>
              <a:t>10/5 do </a:t>
            </a:r>
            <a:r>
              <a:rPr lang="pl-PL" sz="2000" b="1" dirty="0" smtClean="0"/>
              <a:t>150/5</a:t>
            </a:r>
            <a:r>
              <a:rPr lang="pl-PL" sz="2000" dirty="0" smtClean="0"/>
              <a:t>.</a:t>
            </a:r>
          </a:p>
          <a:p>
            <a:pPr marL="457200" lvl="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dirty="0"/>
              <a:t>Przykładowe </a:t>
            </a:r>
            <a:r>
              <a:rPr lang="pl-PL" sz="2000" dirty="0" smtClean="0"/>
              <a:t>parametry </a:t>
            </a:r>
            <a:r>
              <a:rPr lang="pl-PL" sz="2000" u="sng" dirty="0" smtClean="0"/>
              <a:t>przekładnika </a:t>
            </a:r>
            <a:r>
              <a:rPr lang="pl-PL" sz="2000" u="sng" dirty="0"/>
              <a:t>napięciowego</a:t>
            </a:r>
            <a:r>
              <a:rPr lang="pl-PL" sz="2000" dirty="0"/>
              <a:t> </a:t>
            </a:r>
            <a:r>
              <a:rPr lang="pl-PL" sz="2000" dirty="0" smtClean="0"/>
              <a:t>to przekładnia, klasa dokładności, współczynnik bezpieczeństwa, moc.</a:t>
            </a:r>
          </a:p>
          <a:p>
            <a:pPr marL="45720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u="sng" dirty="0"/>
              <a:t>Przekładniki napięciowe </a:t>
            </a:r>
            <a:r>
              <a:rPr lang="pl-PL" sz="2000" dirty="0" smtClean="0"/>
              <a:t>charakteryzują się tym że doprowadzona jest do nich  </a:t>
            </a:r>
            <a:r>
              <a:rPr lang="pl-PL" sz="2000" b="1" dirty="0" smtClean="0"/>
              <a:t>jedna </a:t>
            </a:r>
            <a:r>
              <a:rPr lang="pl-PL" sz="2000" dirty="0" smtClean="0"/>
              <a:t>zazwyczaj</a:t>
            </a:r>
            <a:r>
              <a:rPr lang="pl-PL" sz="2000" b="1" dirty="0" smtClean="0"/>
              <a:t> aluminiowa szyna</a:t>
            </a:r>
            <a:r>
              <a:rPr lang="pl-PL" sz="2000" dirty="0" smtClean="0"/>
              <a:t>, </a:t>
            </a:r>
          </a:p>
          <a:p>
            <a:pPr marL="45720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u="sng" dirty="0" smtClean="0"/>
              <a:t>Przekładniki </a:t>
            </a:r>
            <a:r>
              <a:rPr lang="pl-PL" sz="2000" u="sng" dirty="0"/>
              <a:t>prądowe </a:t>
            </a:r>
            <a:r>
              <a:rPr lang="pl-PL" sz="2000" dirty="0"/>
              <a:t>charakteryzują się tym że </a:t>
            </a:r>
            <a:r>
              <a:rPr lang="pl-PL" sz="2000" dirty="0" smtClean="0"/>
              <a:t>doprowadzone są </a:t>
            </a:r>
            <a:r>
              <a:rPr lang="pl-PL" sz="2000" dirty="0"/>
              <a:t>do nich </a:t>
            </a:r>
            <a:r>
              <a:rPr lang="pl-PL" sz="2000" b="1" dirty="0" smtClean="0"/>
              <a:t>dwie </a:t>
            </a:r>
            <a:r>
              <a:rPr lang="pl-PL" sz="2000" dirty="0" smtClean="0"/>
              <a:t>zazwyczaj</a:t>
            </a:r>
            <a:r>
              <a:rPr lang="pl-PL" sz="2000" b="1" dirty="0" smtClean="0"/>
              <a:t> aluminiowe szyny.</a:t>
            </a:r>
            <a:endParaRPr lang="pl-PL" sz="2000" dirty="0"/>
          </a:p>
          <a:p>
            <a:pPr marL="457200" indent="-457200" algn="just">
              <a:buClr>
                <a:srgbClr val="93A299"/>
              </a:buClr>
              <a:buFont typeface="+mj-lt"/>
              <a:buAutoNum type="arabicPeriod"/>
            </a:pPr>
            <a:r>
              <a:rPr lang="pl-PL" sz="2000" dirty="0"/>
              <a:t>Układ pośredni </a:t>
            </a:r>
            <a:r>
              <a:rPr lang="pl-PL" sz="2000" dirty="0" smtClean="0"/>
              <a:t>można </a:t>
            </a:r>
            <a:r>
              <a:rPr lang="pl-PL" sz="2000" dirty="0"/>
              <a:t>rozpoznać również na podstawie faktury </a:t>
            </a:r>
            <a:r>
              <a:rPr lang="pl-PL" sz="2000" dirty="0" smtClean="0"/>
              <a:t>– </a:t>
            </a:r>
            <a:r>
              <a:rPr lang="pl-PL" sz="2000" u="sng" dirty="0" smtClean="0"/>
              <a:t>mnożna</a:t>
            </a:r>
            <a:r>
              <a:rPr lang="pl-PL" sz="2000" dirty="0" smtClean="0"/>
              <a:t> licznika energii elektrycznej </a:t>
            </a:r>
            <a:r>
              <a:rPr lang="pl-PL" sz="2000" dirty="0"/>
              <a:t>na średnim </a:t>
            </a:r>
            <a:r>
              <a:rPr lang="pl-PL" sz="2000" dirty="0" smtClean="0"/>
              <a:t>napięciu zazwyczaj </a:t>
            </a:r>
            <a:r>
              <a:rPr lang="pl-PL" sz="2000" dirty="0"/>
              <a:t>mieści się w zakresie od </a:t>
            </a:r>
            <a:r>
              <a:rPr lang="pl-PL" sz="2000" b="1" dirty="0"/>
              <a:t>300 do </a:t>
            </a:r>
            <a:r>
              <a:rPr lang="pl-PL" sz="2000" b="1" dirty="0" smtClean="0"/>
              <a:t>4500</a:t>
            </a:r>
            <a:r>
              <a:rPr lang="pl-PL" sz="2000" dirty="0" smtClean="0"/>
              <a:t>.</a:t>
            </a:r>
          </a:p>
          <a:p>
            <a:pPr marL="457200" indent="-457200" algn="just">
              <a:buClr>
                <a:srgbClr val="93A299"/>
              </a:buClr>
              <a:buFont typeface="+mj-lt"/>
              <a:buAutoNum type="arabicPeriod"/>
            </a:pPr>
            <a:endParaRPr lang="pl-PL" dirty="0"/>
          </a:p>
          <a:p>
            <a:pPr marL="457200" lvl="0" indent="-457200" algn="just">
              <a:buClr>
                <a:srgbClr val="93A299"/>
              </a:buClr>
              <a:buFont typeface="+mj-lt"/>
              <a:buAutoNum type="arabicPeriod"/>
            </a:pPr>
            <a:endParaRPr lang="pl-PL" dirty="0" smtClean="0"/>
          </a:p>
          <a:p>
            <a:pPr marL="457200" lvl="0" indent="-457200" algn="just">
              <a:buClr>
                <a:srgbClr val="93A299"/>
              </a:buClr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2983" y="908720"/>
            <a:ext cx="9036496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u="sng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3100" u="sng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3100" dirty="0" smtClean="0">
                <a:solidFill>
                  <a:schemeClr val="bg1">
                    <a:lumMod val="50000"/>
                  </a:schemeClr>
                </a:solidFill>
              </a:rPr>
              <a:t>Jak </a:t>
            </a:r>
            <a:r>
              <a:rPr lang="pl-PL" sz="3100" dirty="0">
                <a:solidFill>
                  <a:schemeClr val="bg1">
                    <a:lumMod val="50000"/>
                  </a:schemeClr>
                </a:solidFill>
              </a:rPr>
              <a:t>w praktyce rozpoznać </a:t>
            </a:r>
            <a:r>
              <a:rPr lang="pl-PL" sz="3100" dirty="0" smtClean="0">
                <a:solidFill>
                  <a:schemeClr val="bg1">
                    <a:lumMod val="50000"/>
                  </a:schemeClr>
                </a:solidFill>
              </a:rPr>
              <a:t>układ </a:t>
            </a:r>
            <a:r>
              <a:rPr lang="pl-PL" sz="3100" dirty="0">
                <a:solidFill>
                  <a:schemeClr val="bg1">
                    <a:lumMod val="50000"/>
                  </a:schemeClr>
                </a:solidFill>
              </a:rPr>
              <a:t>pomiarowy </a:t>
            </a:r>
            <a:r>
              <a:rPr lang="pl-PL" sz="3100" dirty="0" smtClean="0">
                <a:solidFill>
                  <a:schemeClr val="bg1">
                    <a:lumMod val="50000"/>
                  </a:schemeClr>
                </a:solidFill>
              </a:rPr>
              <a:t>po </a:t>
            </a:r>
            <a:r>
              <a:rPr lang="pl-PL" sz="3100" dirty="0">
                <a:solidFill>
                  <a:schemeClr val="bg1">
                    <a:lumMod val="50000"/>
                  </a:schemeClr>
                </a:solidFill>
              </a:rPr>
              <a:t>stronie </a:t>
            </a:r>
            <a:r>
              <a:rPr lang="pl-PL" sz="3100" dirty="0" smtClean="0">
                <a:solidFill>
                  <a:schemeClr val="bg1">
                    <a:lumMod val="50000"/>
                  </a:schemeClr>
                </a:solidFill>
              </a:rPr>
              <a:t>średniego napięcia (SN)?</a:t>
            </a:r>
            <a:r>
              <a:rPr lang="pl-PL" u="sng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u="sng" dirty="0">
                <a:solidFill>
                  <a:schemeClr val="bg1">
                    <a:lumMod val="50000"/>
                  </a:schemeClr>
                </a:solidFill>
              </a:rPr>
            </a:b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32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36" y="1898920"/>
            <a:ext cx="3201992" cy="42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14664"/>
            <a:ext cx="3133726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8936" y="476672"/>
            <a:ext cx="7776864" cy="1034206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Przekładniki </a:t>
            </a:r>
            <a:r>
              <a:rPr lang="pl-PL" sz="2800" u="sng" dirty="0" smtClean="0">
                <a:solidFill>
                  <a:schemeClr val="bg1">
                    <a:lumMod val="50000"/>
                  </a:schemeClr>
                </a:solidFill>
              </a:rPr>
              <a:t>prądowe</a:t>
            </a:r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 średniego napięcia (SN)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15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Wyjaśnienie pojęć i skrótów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40"/>
          </a:xfrm>
        </p:spPr>
        <p:txBody>
          <a:bodyPr>
            <a:normAutofit/>
          </a:bodyPr>
          <a:lstStyle/>
          <a:p>
            <a:pPr algn="just"/>
            <a:r>
              <a:rPr lang="pl-PL" sz="1800" b="1" dirty="0"/>
              <a:t>Przekładnik</a:t>
            </a:r>
            <a:r>
              <a:rPr lang="pl-PL" sz="1800" dirty="0"/>
              <a:t> - rodzaj transformatora służący do przetwarzania wielkości napięcia lub prądu w obwodzie pierwotnym na wielkości niższe w obwodzie wtórnym, w celu zasilenia przyrządów kontrolno-pomiarowych, obwodów sterowniczych lub zabezpieczeń.</a:t>
            </a:r>
          </a:p>
          <a:p>
            <a:pPr algn="just"/>
            <a:r>
              <a:rPr lang="pl-PL" sz="1800" b="1" dirty="0" smtClean="0"/>
              <a:t>Niskie </a:t>
            </a:r>
            <a:r>
              <a:rPr lang="pl-PL" sz="1800" b="1" dirty="0"/>
              <a:t>napięcie (Nn) </a:t>
            </a:r>
            <a:r>
              <a:rPr lang="pl-PL" sz="1800" dirty="0"/>
              <a:t>- napięcie do 1000 V. Sieć niskiego napięcia to sieć elektroenergetyczna, która dostarcza energię elektryczną do indywidualnych odbiorców. Układ pomiarowy na niskim napięciu to układ półpośredni.</a:t>
            </a:r>
          </a:p>
          <a:p>
            <a:pPr algn="just"/>
            <a:r>
              <a:rPr lang="pl-PL" sz="1800" b="1" dirty="0" smtClean="0"/>
              <a:t>Średnie </a:t>
            </a:r>
            <a:r>
              <a:rPr lang="pl-PL" sz="1800" b="1" dirty="0"/>
              <a:t>napięcie (SN) </a:t>
            </a:r>
            <a:r>
              <a:rPr lang="pl-PL" sz="1800" dirty="0"/>
              <a:t>-  napięcie wyższe od 1000 V i niższe od 110 000 V. Jest używane jako napięcie pośrednie, pomiędzy napięciem wysokim używanym do transmisji energii na wielkie odległości, a napięciem niskim doprowadzanym do odbiorcy końcowego. Układ pomiarowy na średnim napięciu to układ pośredni</a:t>
            </a:r>
            <a:r>
              <a:rPr lang="pl-PL" sz="1800" dirty="0" smtClean="0"/>
              <a:t>.</a:t>
            </a:r>
            <a:endParaRPr lang="pl-PL" sz="1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271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960614" cy="504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66192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pl-PL" sz="2500" dirty="0" smtClean="0">
                <a:solidFill>
                  <a:schemeClr val="bg1">
                    <a:lumMod val="50000"/>
                  </a:schemeClr>
                </a:solidFill>
              </a:rPr>
              <a:t>Oznaczenia przekładnika prądowego średniego napięcia (SN)</a:t>
            </a:r>
            <a:endParaRPr lang="pl-PL" sz="2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14568"/>
            <a:ext cx="3816424" cy="792089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Przekładnik </a:t>
            </a:r>
            <a:r>
              <a:rPr lang="pl-PL" sz="2800" u="sng" dirty="0" smtClean="0">
                <a:solidFill>
                  <a:schemeClr val="bg1">
                    <a:lumMod val="50000"/>
                  </a:schemeClr>
                </a:solidFill>
              </a:rPr>
              <a:t>napięciowy</a:t>
            </a:r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 średniego napięcia (SN)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744416" cy="501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7884368" y="6237312"/>
            <a:ext cx="802432" cy="23968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51520" y="2132856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pl-PL" dirty="0" smtClean="0"/>
              <a:t>Na zdjęciu widać, że do przekładnika doprowadzona jest jedna szyna aluminiowa.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l-PL" dirty="0" smtClean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pl-PL" dirty="0" smtClean="0"/>
              <a:t>Na zdjęciu widać bardzo dobrze widoczną etykietę, najczęściej jednak są one nieczytelne. W takim przypadku możemy znaleźć dane przekładnika w dokumentacji projektowej UP, na świadectwach legalizacji przekładników, na schemacie stacji.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9015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</a:rPr>
              <a:t>W celu sporządzenia wyceny układu pomiarowo – rozliczeniowego po stronie SN należy dostarczyć:</a:t>
            </a:r>
            <a:endParaRPr lang="pl-PL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76800"/>
          </a:xfrm>
        </p:spPr>
        <p:txBody>
          <a:bodyPr>
            <a:normAutofit fontScale="77500" lnSpcReduction="20000"/>
          </a:bodyPr>
          <a:lstStyle/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dirty="0"/>
              <a:t>Czytelne zdjęcie licznika energii elektrycznej – zdjęcie powinno być wykonane w taki sposób aby umożliwiało odczytanie numerów seryjnych, modelu, typu i jego parametrów.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dirty="0"/>
              <a:t>Czytelne zdjęcie elementów znajdujących się w bezpośrednim otoczeniu licznika energii elektrycznej.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dirty="0"/>
              <a:t>Zdjęcie przestrzeni w bezpośredniej okolicy licznika energii elektrycznej.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dirty="0"/>
              <a:t>Czytelna kopia faktury za usługi dystrybucyjne (z ostatniego miesiąca)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dirty="0"/>
              <a:t>Czytelną kopię elektrycznego schematu zasilania obiektu.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dirty="0"/>
              <a:t>Czytelna kopia świadectw legalizacji przekładników prądowych lub ich </a:t>
            </a:r>
            <a:r>
              <a:rPr lang="pl-PL" dirty="0" smtClean="0"/>
              <a:t>parametry (typ</a:t>
            </a:r>
            <a:r>
              <a:rPr lang="pl-PL" dirty="0"/>
              <a:t>, model, przekładnia, moc, klasa dokładności, współczynnik bezpieczeństwa)</a:t>
            </a:r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dirty="0"/>
              <a:t>Czytelna kopia świadectw legalizacji przekładników napięciowych lub ich </a:t>
            </a:r>
            <a:r>
              <a:rPr lang="pl-PL" dirty="0" smtClean="0"/>
              <a:t>parametry  (</a:t>
            </a:r>
            <a:r>
              <a:rPr lang="pl-PL" dirty="0"/>
              <a:t>typ, model, przekładnia, moc, klasa </a:t>
            </a:r>
            <a:r>
              <a:rPr lang="pl-PL" dirty="0" smtClean="0"/>
              <a:t>dokładności – potwierdzone rzeczywistym zdjęciem)</a:t>
            </a:r>
            <a:endParaRPr lang="pl-PL" dirty="0"/>
          </a:p>
          <a:p>
            <a:pPr marL="457200" lvl="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pl-PL" dirty="0"/>
              <a:t>Czytelna kopia umowy dystrybucyjnej lub kompleksowej wraz z jej wszystkimi aneksami.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26228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654" y="2276872"/>
            <a:ext cx="3298668" cy="441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768" y="594011"/>
            <a:ext cx="8748464" cy="1224136"/>
          </a:xfrm>
        </p:spPr>
        <p:txBody>
          <a:bodyPr>
            <a:normAutofit/>
          </a:bodyPr>
          <a:lstStyle/>
          <a:p>
            <a:pPr marL="0" lvl="0" indent="0" algn="just">
              <a:spcAft>
                <a:spcPts val="200"/>
              </a:spcAft>
            </a:pPr>
            <a:r>
              <a:rPr lang="pl-PL" sz="2000" spc="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pl-PL" sz="2000" spc="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1. Czytelne </a:t>
            </a:r>
            <a:r>
              <a:rPr lang="pl-PL" sz="2000" u="sng" spc="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zdjęcie licznika energii elektrycznej </a:t>
            </a:r>
            <a:r>
              <a:rPr lang="pl-PL" sz="2000" spc="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– zdjęcie powinno być wykonane w taki sposób aby umożliwiało odczytanie numerów seryjnych, modelu, typu i jego parametrów.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280005" y="1818147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LICZNIK ENERGII ELEKTRYCZNEJ SN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13938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208" y="2492896"/>
            <a:ext cx="5221088" cy="389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1276" y="786318"/>
            <a:ext cx="8568952" cy="864096"/>
          </a:xfrm>
        </p:spPr>
        <p:txBody>
          <a:bodyPr>
            <a:normAutofit/>
          </a:bodyPr>
          <a:lstStyle/>
          <a:p>
            <a:pPr marL="0" lvl="0" indent="0">
              <a:spcAft>
                <a:spcPts val="200"/>
              </a:spcAft>
            </a:pP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2. Czytelne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zdjęcie elementów znajdujących się w bezpośrednim otoczeniu licznika energii elektrycznej.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845520" y="1802152"/>
            <a:ext cx="517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LISTWA POMIAROWO KONTROLNA - SKA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299097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2128" y="2420888"/>
            <a:ext cx="5342160" cy="399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287524" y="786318"/>
            <a:ext cx="856895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2. Czytelne zdjęcie elementów znajdujących się w bezpośrednim otoczeniu licznika energii elektrycznej.</a:t>
            </a:r>
            <a:endParaRPr lang="pl-P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085008" y="1772816"/>
            <a:ext cx="45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MODUŁ TRANSMISJI DANYCH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400831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6427" y="2348880"/>
            <a:ext cx="443865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341276" y="704818"/>
            <a:ext cx="856895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2. Czytelne zdjęcie elementów znajdujących się w bezpośrednim otoczeniu licznika energii elektrycznej.</a:t>
            </a:r>
            <a:endParaRPr lang="pl-P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540309" y="1718434"/>
            <a:ext cx="6533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MODEM KOMUNIKACYJNY GSM/GPRS Z ZEGAREM SYNCHRONIZACJI CZASU I AKTYWNĄ ANTENĄ GPS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5522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6867" y="2132856"/>
            <a:ext cx="4870266" cy="445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358179" y="704535"/>
            <a:ext cx="856895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pl-PL" sz="2000" dirty="0" smtClean="0"/>
              <a:t> </a:t>
            </a:r>
            <a:r>
              <a:rPr lang="pl-PL" sz="2000" dirty="0" smtClean="0">
                <a:solidFill>
                  <a:schemeClr val="tx1"/>
                </a:solidFill>
              </a:rPr>
              <a:t>2. Czytelne zdjęcie elementów znajdujących się w bezpośrednim otoczeniu licznika energii elektrycznej.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284512" y="1568631"/>
            <a:ext cx="45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OCHRONNIKI PRZEPIĘCIOWE SN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69054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2160" y="1484784"/>
            <a:ext cx="6447184" cy="48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87524" y="644252"/>
            <a:ext cx="8568952" cy="67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3"/>
            </a:pPr>
            <a:r>
              <a:rPr lang="pl-PL" sz="2000" dirty="0">
                <a:solidFill>
                  <a:schemeClr val="tx1"/>
                </a:solidFill>
              </a:rPr>
              <a:t> Zdjęcie przestrzeni w bezpośredniej okolicy licznika energii elektrycznej.</a:t>
            </a:r>
          </a:p>
        </p:txBody>
      </p:sp>
    </p:spTree>
    <p:extLst>
      <p:ext uri="{BB962C8B-B14F-4D97-AF65-F5344CB8AC3E}">
        <p14:creationId xmlns:p14="http://schemas.microsoft.com/office/powerpoint/2010/main" xmlns="" val="13938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102" y="1772816"/>
            <a:ext cx="772953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33600" y="867591"/>
            <a:ext cx="8414864" cy="67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1"/>
                </a:solidFill>
              </a:rPr>
              <a:t> Czytelna kopia faktury za usługi </a:t>
            </a:r>
            <a:r>
              <a:rPr lang="pl-PL" sz="2000" dirty="0" smtClean="0">
                <a:solidFill>
                  <a:schemeClr val="tx1"/>
                </a:solidFill>
              </a:rPr>
              <a:t>dystrybucyjne lub kopia faktury kompleksowej </a:t>
            </a:r>
            <a:r>
              <a:rPr lang="pl-PL" sz="2000" dirty="0">
                <a:solidFill>
                  <a:schemeClr val="tx1"/>
                </a:solidFill>
              </a:rPr>
              <a:t>(z ostatniego miesiąca).</a:t>
            </a:r>
          </a:p>
        </p:txBody>
      </p:sp>
    </p:spTree>
    <p:extLst>
      <p:ext uri="{BB962C8B-B14F-4D97-AF65-F5344CB8AC3E}">
        <p14:creationId xmlns:p14="http://schemas.microsoft.com/office/powerpoint/2010/main" xmlns="" val="13938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7511629"/>
              </p:ext>
            </p:extLst>
          </p:nvPr>
        </p:nvGraphicFramePr>
        <p:xfrm>
          <a:off x="2267744" y="3429000"/>
          <a:ext cx="4982899" cy="3027091"/>
        </p:xfrm>
        <a:graphic>
          <a:graphicData uri="http://schemas.openxmlformats.org/drawingml/2006/table">
            <a:tbl>
              <a:tblPr/>
              <a:tblGrid>
                <a:gridCol w="2390611"/>
                <a:gridCol w="2592288"/>
              </a:tblGrid>
              <a:tr h="452607">
                <a:tc>
                  <a:txBody>
                    <a:bodyPr/>
                    <a:lstStyle/>
                    <a:p>
                      <a:pPr algn="ctr" fontAlgn="t"/>
                      <a:r>
                        <a:rPr lang="pl-PL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TARYFA 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TARYFA 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743"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Właścicielem UP</a:t>
                      </a:r>
                      <a:r>
                        <a:rPr lang="pl-PL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jest </a:t>
                      </a:r>
                      <a:r>
                        <a:rPr lang="pl-PL" sz="2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Odbiorca</a:t>
                      </a:r>
                      <a:endParaRPr lang="pl-PL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Właścicielem UP jest </a:t>
                      </a:r>
                      <a:r>
                        <a:rPr lang="pl-PL" sz="2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OSD</a:t>
                      </a:r>
                      <a:r>
                        <a:rPr lang="pl-P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(Operator Systemu </a:t>
                      </a:r>
                      <a:r>
                        <a:rPr lang="pl-P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Dystrybucyjnego</a:t>
                      </a:r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3741">
                <a:tc>
                  <a:txBody>
                    <a:bodyPr/>
                    <a:lstStyle/>
                    <a:p>
                      <a:pPr algn="l" fontAlgn="t"/>
                      <a:r>
                        <a:rPr lang="pl-PL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Klient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przy zmianie sprzedawcy musi dostosować układ pomiarowy do zasady TPA </a:t>
                      </a:r>
                      <a:r>
                        <a:rPr lang="pl-PL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 swój koszt.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Klient nie ponosi kosztów związanych z dostosowaniem układu pomiarowego, ponieważ odpowiada za to</a:t>
                      </a:r>
                      <a:r>
                        <a:rPr lang="pl-PL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OSD,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które</a:t>
                      </a:r>
                      <a:r>
                        <a:rPr lang="pl-PL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musi to zrobić na swój koszt.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9234" y="700506"/>
            <a:ext cx="8925532" cy="21602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600" dirty="0" smtClean="0"/>
              <a:t>Zmiana sprzedawcy energii elektrycznej, wiąże się ze spełnieniem określonych warunków. Jednym z nich jest dostosowanie układu pomiarowego do zasady TPA.</a:t>
            </a:r>
          </a:p>
          <a:p>
            <a:pPr marL="0" indent="0" algn="just">
              <a:buNone/>
            </a:pPr>
            <a:endParaRPr lang="pl-PL" sz="800" dirty="0" smtClean="0"/>
          </a:p>
          <a:p>
            <a:pPr algn="just"/>
            <a:r>
              <a:rPr lang="pl-PL" sz="1600" b="1" dirty="0" smtClean="0"/>
              <a:t>Co to jest zasada TPA?</a:t>
            </a:r>
          </a:p>
          <a:p>
            <a:pPr marL="0" indent="0" algn="just">
              <a:buNone/>
            </a:pPr>
            <a:r>
              <a:rPr lang="pl-PL" sz="1600" u="sng" dirty="0"/>
              <a:t>Third Party </a:t>
            </a:r>
            <a:r>
              <a:rPr lang="pl-PL" sz="1600" u="sng" dirty="0" smtClean="0"/>
              <a:t>Access </a:t>
            </a:r>
            <a:r>
              <a:rPr lang="pl-PL" sz="1600" dirty="0" smtClean="0"/>
              <a:t>– zasada dostępu stron trzecich do układu pomiarowego. </a:t>
            </a:r>
            <a:r>
              <a:rPr lang="pl-PL" sz="1600" dirty="0"/>
              <a:t>Pierwszą stroną jest </a:t>
            </a:r>
            <a:r>
              <a:rPr lang="pl-PL" sz="1600" dirty="0" smtClean="0"/>
              <a:t>dystrybutor energii elektrycznej (OSD), drugą </a:t>
            </a:r>
            <a:r>
              <a:rPr lang="pl-PL" sz="1600" dirty="0"/>
              <a:t>– odbiorca, a trzecią stroną – sprzedawca energii</a:t>
            </a:r>
            <a:r>
              <a:rPr lang="pl-PL" sz="1600" dirty="0" smtClean="0"/>
              <a:t>.</a:t>
            </a:r>
          </a:p>
          <a:p>
            <a:pPr marL="0" indent="0" algn="just">
              <a:buNone/>
            </a:pPr>
            <a:endParaRPr lang="pl-PL" sz="800" dirty="0" smtClean="0"/>
          </a:p>
          <a:p>
            <a:pPr marL="0" indent="0" algn="just">
              <a:buNone/>
            </a:pPr>
            <a:r>
              <a:rPr lang="pl-PL" sz="1600" dirty="0" smtClean="0"/>
              <a:t>Dzięki </a:t>
            </a:r>
            <a:r>
              <a:rPr lang="pl-PL" sz="1600" dirty="0"/>
              <a:t>zastosowaniu zasady TPA, możliwa staje się demonopolizacja rynku energii elektrycznej. Odbiorcy końcowi </a:t>
            </a:r>
            <a:r>
              <a:rPr lang="pl-PL" sz="1600" dirty="0" smtClean="0"/>
              <a:t>mają </a:t>
            </a:r>
            <a:r>
              <a:rPr lang="pl-PL" sz="1600" dirty="0"/>
              <a:t>prawo dokonania wolnego wyboru dostawcy, co skutkuje wzmocnieniem konkurencji na rynku i obniżeniem cen.</a:t>
            </a:r>
          </a:p>
          <a:p>
            <a:pPr marL="0" indent="0" algn="just">
              <a:buNone/>
            </a:pPr>
            <a:r>
              <a:rPr lang="pl-PL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9716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284" y="1628800"/>
            <a:ext cx="6707088" cy="503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352352" y="741139"/>
            <a:ext cx="8568952" cy="67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5"/>
            </a:pPr>
            <a:r>
              <a:rPr lang="pl-PL" sz="2000" dirty="0">
                <a:solidFill>
                  <a:schemeClr val="tx1"/>
                </a:solidFill>
              </a:rPr>
              <a:t> Czytelną kopię elektrycznego schematu zasilania obiektu.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</p:spTree>
    <p:extLst>
      <p:ext uri="{BB962C8B-B14F-4D97-AF65-F5344CB8AC3E}">
        <p14:creationId xmlns:p14="http://schemas.microsoft.com/office/powerpoint/2010/main" xmlns="" val="299097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270" y="821657"/>
            <a:ext cx="4140546" cy="590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107504" y="821657"/>
            <a:ext cx="446449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6"/>
              <a:tabLst>
                <a:tab pos="177800" algn="l"/>
              </a:tabLst>
            </a:pPr>
            <a:r>
              <a:rPr lang="pl-PL" sz="2000" dirty="0">
                <a:solidFill>
                  <a:schemeClr val="tx1"/>
                </a:solidFill>
              </a:rPr>
              <a:t> Czytelna kopia świadectw legalizacji przekładników prądowych lub ich parametry (typ, model, przekładnia, moc, klasa dokładności, współczynnik </a:t>
            </a:r>
            <a:r>
              <a:rPr lang="pl-PL" sz="2000" dirty="0" smtClean="0">
                <a:solidFill>
                  <a:schemeClr val="tx1"/>
                </a:solidFill>
              </a:rPr>
              <a:t>bezpieczeństwa – potwierdzone rzeczywistym zdjęciem)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7504" y="5733255"/>
            <a:ext cx="4591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ŚWIADECTWO LEGALIZACJI PRZEKŁADNIKA PRĄDOWEGO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299097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807" y="770470"/>
            <a:ext cx="4146272" cy="59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107504" y="782121"/>
            <a:ext cx="446449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7"/>
              <a:tabLst>
                <a:tab pos="177800" algn="l"/>
              </a:tabLst>
            </a:pPr>
            <a:r>
              <a:rPr lang="pl-PL" sz="2000" dirty="0">
                <a:solidFill>
                  <a:schemeClr val="tx1"/>
                </a:solidFill>
              </a:rPr>
              <a:t> Czytelna kopia świadectw legalizacji przekładników napięciowych lub ich parametry (typ, model, przekładnia, moc, klasa </a:t>
            </a:r>
            <a:r>
              <a:rPr lang="pl-PL" sz="2000" dirty="0" smtClean="0">
                <a:solidFill>
                  <a:schemeClr val="tx1"/>
                </a:solidFill>
              </a:rPr>
              <a:t>dokładności – potwierdzone rzeczywistym zdjęciem)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7504" y="3017255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przypadku UP po stronie średniego napięcia (SN) konieczne jest dostarczenie świadectw legalizacji zarówno przekładników prądowych jak i napięciowych.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7504" y="5733255"/>
            <a:ext cx="4591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ŚWIADECTWO LEGALIZACJI PRZEKŁADNIKA NAPIĘCIOWEGO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351572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7094" y="1357371"/>
            <a:ext cx="3962062" cy="547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6156176" y="4941168"/>
            <a:ext cx="269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Konieczne jest dostarczenie wszystkich stron umowy oraz aneksów.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9426" y="153888"/>
            <a:ext cx="592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celu sporządzenia wyceny </a:t>
            </a:r>
            <a:r>
              <a:rPr lang="pl-PL" sz="1400" dirty="0" smtClean="0"/>
              <a:t>UP po stronie SN </a:t>
            </a:r>
            <a:r>
              <a:rPr lang="pl-PL" sz="1400" dirty="0"/>
              <a:t>należy dostarczyć: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85032" y="786318"/>
            <a:ext cx="8568952" cy="67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200"/>
              </a:spcAft>
              <a:buFont typeface="+mj-lt"/>
              <a:buAutoNum type="arabicPeriod" startAt="8"/>
            </a:pPr>
            <a:r>
              <a:rPr lang="pl-PL" sz="2000" dirty="0">
                <a:solidFill>
                  <a:schemeClr val="tx1"/>
                </a:solidFill>
              </a:rPr>
              <a:t> Czytelna kopia umowy dystrybucyjnej lub kompleksowej wraz z jej wszystkimi aneksami.</a:t>
            </a:r>
          </a:p>
        </p:txBody>
      </p:sp>
    </p:spTree>
    <p:extLst>
      <p:ext uri="{BB962C8B-B14F-4D97-AF65-F5344CB8AC3E}">
        <p14:creationId xmlns:p14="http://schemas.microsoft.com/office/powerpoint/2010/main" xmlns="" val="360751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44048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</a:rPr>
              <a:t>W celu dostosowania układu pomiarowo – rozliczeniowego należy</a:t>
            </a:r>
            <a:endParaRPr lang="pl-PL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204864"/>
            <a:ext cx="8291264" cy="298092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3200" dirty="0"/>
              <a:t>Zgromadzone materiały </a:t>
            </a:r>
            <a:r>
              <a:rPr lang="pl-PL" sz="3200" dirty="0" smtClean="0"/>
              <a:t>przesłać </a:t>
            </a:r>
            <a:r>
              <a:rPr lang="pl-PL" sz="3200" dirty="0"/>
              <a:t>na adres </a:t>
            </a:r>
            <a:r>
              <a:rPr lang="pl-PL" sz="3200" u="sng" dirty="0" err="1" smtClean="0">
                <a:solidFill>
                  <a:srgbClr val="3F27F1"/>
                </a:solidFill>
              </a:rPr>
              <a:t>bok</a:t>
            </a:r>
            <a:r>
              <a:rPr lang="pl-PL" sz="3200" u="sng" dirty="0" err="1" smtClean="0">
                <a:solidFill>
                  <a:srgbClr val="3F27F1"/>
                </a:solidFill>
                <a:hlinkClick r:id="rId3"/>
              </a:rPr>
              <a:t>@elektrokomplex.pl</a:t>
            </a:r>
            <a:r>
              <a:rPr lang="pl-PL" sz="3200" dirty="0" smtClean="0"/>
              <a:t> </a:t>
            </a:r>
            <a:endParaRPr lang="pl-PL" sz="32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3013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613410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91018"/>
            <a:ext cx="8229600" cy="9906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Podział Polski na OSD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1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28800"/>
            <a:ext cx="8229600" cy="487680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PGE Dystrybucja S.A.</a:t>
            </a:r>
          </a:p>
          <a:p>
            <a:r>
              <a:rPr lang="pl-PL" sz="2000" dirty="0" smtClean="0"/>
              <a:t>Energa-Operator S.A.</a:t>
            </a:r>
          </a:p>
          <a:p>
            <a:r>
              <a:rPr lang="pl-PL" sz="2000" dirty="0" smtClean="0"/>
              <a:t>Enea Operator Sp. z o.o.</a:t>
            </a:r>
          </a:p>
          <a:p>
            <a:r>
              <a:rPr lang="pl-PL" sz="2000" dirty="0" smtClean="0"/>
              <a:t>RWE Stoen Operator Sp. z o.o.</a:t>
            </a:r>
          </a:p>
          <a:p>
            <a:r>
              <a:rPr lang="pl-PL" sz="2000" dirty="0" err="1" smtClean="0"/>
              <a:t>Tauron</a:t>
            </a:r>
            <a:r>
              <a:rPr lang="pl-PL" sz="2000" dirty="0" smtClean="0"/>
              <a:t> Dystrybucja S.A.</a:t>
            </a:r>
          </a:p>
          <a:p>
            <a:r>
              <a:rPr lang="pl-PL" sz="2000" dirty="0" smtClean="0"/>
              <a:t>Vattenfall Distribution Poland S.A.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 algn="just">
              <a:buNone/>
            </a:pPr>
            <a:r>
              <a:rPr lang="pl-PL" b="1" dirty="0" smtClean="0"/>
              <a:t>Każde OSD posiada swoją </a:t>
            </a:r>
            <a:r>
              <a:rPr lang="pl-PL" b="1" dirty="0" err="1" smtClean="0"/>
              <a:t>IRiESD</a:t>
            </a:r>
            <a:r>
              <a:rPr lang="pl-PL" b="1" dirty="0" smtClean="0"/>
              <a:t> </a:t>
            </a:r>
            <a:r>
              <a:rPr lang="pl-PL" dirty="0" smtClean="0"/>
              <a:t>(Instrukcja Ruchu i Eksploatacji Systemu Dystrybucyjnego), wiąże się to ze spełnieniem</a:t>
            </a:r>
            <a:r>
              <a:rPr lang="pl-PL" b="1" dirty="0" smtClean="0"/>
              <a:t> innych warunków przy dostosowywaniu układów pomiarowych do zasady TPA.</a:t>
            </a:r>
            <a:endParaRPr lang="pl-PL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908720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chemeClr val="bg1">
                    <a:lumMod val="50000"/>
                  </a:schemeClr>
                </a:solidFill>
              </a:rPr>
              <a:t>Obecnie Polska podzielona jest na 6 OSD: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3214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80" y="1844824"/>
            <a:ext cx="3452402" cy="460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963" y="162046"/>
            <a:ext cx="4464496" cy="1671464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Widok układu pomiarowego przed modernizacją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3775" y="1052736"/>
            <a:ext cx="4824536" cy="361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601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176464"/>
          </a:xfrm>
        </p:spPr>
        <p:txBody>
          <a:bodyPr>
            <a:normAutofit/>
          </a:bodyPr>
          <a:lstStyle/>
          <a:p>
            <a:endParaRPr lang="pl-PL" sz="2000" b="1" u="sng" dirty="0" smtClean="0"/>
          </a:p>
          <a:p>
            <a:pPr marL="0" indent="0" algn="just">
              <a:buNone/>
            </a:pPr>
            <a:r>
              <a:rPr lang="pl-PL" dirty="0" smtClean="0"/>
              <a:t>Prawidłowo </a:t>
            </a:r>
            <a:r>
              <a:rPr lang="pl-PL" dirty="0"/>
              <a:t>dostosowany układ pomiarowy musi spełniać wymagania określone w </a:t>
            </a:r>
            <a:r>
              <a:rPr lang="pl-PL" b="1" dirty="0"/>
              <a:t>rozporządzeniu Ministra Gospodarki</a:t>
            </a:r>
            <a:r>
              <a:rPr lang="pl-PL" dirty="0"/>
              <a:t> z dn. 4 maja 2007 r. w sprawie szczegółowych warunków funkcjonowania systemu elektroenergetycznego </a:t>
            </a:r>
            <a:r>
              <a:rPr lang="pl-PL" dirty="0" smtClean="0"/>
              <a:t>oraz aktualnej </a:t>
            </a:r>
            <a:r>
              <a:rPr lang="pl-PL" b="1" dirty="0" err="1" smtClean="0"/>
              <a:t>IRiESD</a:t>
            </a:r>
            <a:r>
              <a:rPr lang="pl-PL" b="1" dirty="0" smtClean="0"/>
              <a:t> </a:t>
            </a:r>
            <a:r>
              <a:rPr lang="pl-PL" dirty="0" smtClean="0"/>
              <a:t>(Instrukcji Ruchu i Eksploatacji Systemu Dystrybucyjnego) dla OSD, na terenie którego znajduje się układ pomiarowy.</a:t>
            </a:r>
            <a:endParaRPr lang="pl-P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143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88157"/>
            <a:ext cx="3173886" cy="42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2673"/>
            <a:ext cx="3556048" cy="266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522" y="3789040"/>
            <a:ext cx="3851920" cy="28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405" y="620688"/>
            <a:ext cx="3939323" cy="990600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Układ pomiarowy po modernizacji przez ELEKTROKOMPLEX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269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jrzystość">
  <a:themeElements>
    <a:clrScheme name="Przejrzystość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zejrzystość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0/09/xmldsig#rsa-sha1"/>
    <Reference URI="#idPackageObject" Type="http://www.w3.org/2000/09/xmldsig#Object">
      <DigestMethod Algorithm="http://www.w3.org/2000/09/xmldsig#sha1"/>
      <DigestValue>x5y35rvUcI9sGNV21A6iZBnfMWI=</DigestValue>
    </Reference>
    <Reference URI="#idOfficeObject" Type="http://www.w3.org/2000/09/xmldsig#Object">
      <DigestMethod Algorithm="http://www.w3.org/2000/09/xmldsig#sha1"/>
      <DigestValue>Mh7dD6PYreKrVdFBDj1ayhP39X0=</DigestValue>
    </Reference>
  </SignedInfo>
  <SignatureValue>
    ZOnyJgZjx4JedcaAmmj9Cdx/xvQ8sokSkaqEeJA2BNMEFLcgYPGupyvPRJgdc9nUsUfafOYr
    /K3weH2GxEI9dQ+SchxcAwTxYOFGp8q0duAvvYdM3vOGc+Mocg45Ywv8yWMz/7+AmsvsWQpz
    MSCsnKWkTqEe0Lbq/Xw6W8NSz8I=
  </SignatureValue>
  <KeyInfo>
    <KeyValue>
      <RSAKeyValue>
        <Modulus>
            2rY5JY6kwrV5/yJfQGvImyWBIDzdxT9kuUTV+EsEtjUDjWmsiaeNbp9nmnzrxc68ren8VJEc
            fED1FupMHEYTzXcE+eY3Xu+OAw9CmgddcQiF/JZnKnNp7gCB7TJ7DKenHJodZP2t91xeCgG+
            njj2l8Kqq6Fii9qiE064SdVNvgM=
          </Modulus>
        <Exponent>AQAB</Exponent>
      </RSAKeyValue>
    </KeyValue>
    <X509Data>
      <X509Certificate>
          MIIFODCCBCCgAwIBAgIEEABB5DANBgkqhkiG9w0BAQUFADCBrDESMBAGA1UEAxMJZU5vcm15
          IENBMQswCQYDVQQGEwJQTDEWMBQGA1UECBMNV2llbGtvcG9sc2tpZTEPMA0GA1UEBxMGUG96
          bmFuMSgwJgYDVQQKEx9XeWRhd25pY3R3byBBUlMgQk9OSSBTcC4geiBvLm8uMRkwFwYDVQQL
          ExBTZXJ3aXMgZU5vcm15LnBsMRswGQYJKoZIhvcNAQkBFgxjYUBlbm9ybXkucGwwHhcNMTIx
          MTA3MTgwNTAxWhcNMjIxMTA1MTgwNTAxWjCBpjELMAkGA1UEBhMCUEwxGzAZBgNVBAceEgBC
          AGkAYQFCAHkAcwB0AG8AazEnMCUGA1UEChMeRWxla3Ryb2tvbXBsZXggV29qY2llY2ggSmFy
          bW9jMQ8wDQYDVQQLEwZlTm9ybXkxGDAWBgNVBAMTD1dvamNpZWNoIEphcm1vYzEmMCQGCSqG
          SIb3DQEJARYXYml1cm9AZWxla3Ryb2tvbXBsZXgucGwwgZ8wDQYJKoZIhvcNAQEBBQADgY0A
          MIGJAoGBANq2OSWOpMK1ef8iX0BryJslgSA83cU/ZLlE1fhLBLY1A41prImnjW6fZ5p868XO
          vK3p/FSRHHxA9RbqTBxGE813BPnmN17vjgMPQpoHXXEIhfyWZypzae4Age0yewynpxyaHWT9
          rfdcXgoBvp449pfCqquhYovaohNOuEnVTb4DAgMBAAGjggHoMIIB5DAJBgNVHRMEAjAAMAsG
          A1UdDwQEAwIF4DAdBgNVHSUEFjAUBggrBgEFBQcDAgYIKwYBBQUHAwQwHQYDVR0OBBYEFHUJ
          lsiYzfRQRA624SIU5hIT4xqDMIHcBgNVHSMEgdQwgdGAFJciTERKL+rJwuooBSWy+ybXURty
          oYGypIGvMIGsMRIwEAYDVQQDEwllTm9ybXkgQ0ExCzAJBgNVBAYTAlBMMRYwFAYDVQQIEw1X
          aWVsa29wb2xza2llMQ8wDQYDVQQHEwZQb3puYW4xKDAmBgNVBAoTH1d5ZGF3bmljdHdvIEFS
          UyBCT05JIFNwLiB6IG8uby4xGTAXBgNVBAsTEFNlcndpcyBlTm9ybXkucGwxGzAZBgkqhkiG
          9w0BCQEWDGNhQGVub3JteS5wbIIEAJiWgDAqBglghkgBhvhCAQQEHRYbaHR0cDovL2Vub3Jt
          eS5wbC9jYS1jcmwucGVtMCcGCWCGSAGG+EIBAwQaFhhodHRwOi8vZW5vcm15LnBsL2NybC5w
          ZW0wKgYJYIZIAYb4QgEIBB0WG2h0dHA6Ly9lbm9ybXkucGwvcG9saWN5LnBocDAsBgNVHR8E
          JTAjMCGgH6AdhhtodHRwOi8vZW5vcm15LnBsL2NybC12Mi5jcmwwDQYJKoZIhvcNAQEFBQAD
          ggEBAANSMT09IId4hLEHauUiKQ+eFMNeC6G7cyQPyYihRlT7ZlGSVXW9KzNp8WP4wEyT6Bjt
          b7/e9uDINf8CdQhZCc3DaA1D4FGputAbPtxMY0hfIxHhsVQbF3HjVQcXgEKyxXPFKtV0TA2M
          zEb67pTQiQCB4QxLdF8tmMJYi7wq24SWJ+u+IILrZzdd2VxkUWGIJuWLyJ/8ljr8b8BdWlHu
          /7ubzGXhjDsSXBp7MysN4djGAwUDy2GXnt3MLyud4qPcNriaY0i0rCy7nk8WeynoSqrvj/8m
          ZviyM0Q1+Yif7EHLnk27dMXTQ8pZ7GIQXWrP/En1v3tbxjIpytHnCqzXDcs=
        </X509Certificate>
    </X509Data>
  </KeyInfo>
  <Object xmlns:mdssi="http://schemas.openxmlformats.org/package/2006/digital-signature"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zU3xVjYU7a1ax8o9OQBgdxm5bvU=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SourceId="rId13"/>
            <mdssi:RelationshipReference SourceId="rId18"/>
            <mdssi:RelationshipReference SourceId="rId26"/>
            <mdssi:RelationshipReference SourceId="rId39"/>
            <mdssi:RelationshipReference SourceId="rId3"/>
            <mdssi:RelationshipReference SourceId="rId21"/>
            <mdssi:RelationshipReference SourceId="rId34"/>
            <mdssi:RelationshipReference SourceId="rId42"/>
            <mdssi:RelationshipReference SourceId="rId50"/>
            <mdssi:RelationshipReference SourceId="rId7"/>
            <mdssi:RelationshipReference SourceId="rId12"/>
            <mdssi:RelationshipReference SourceId="rId17"/>
            <mdssi:RelationshipReference SourceId="rId25"/>
            <mdssi:RelationshipReference SourceId="rId33"/>
            <mdssi:RelationshipReference SourceId="rId38"/>
            <mdssi:RelationshipReference SourceId="rId46"/>
            <mdssi:RelationshipReference SourceId="rId2"/>
            <mdssi:RelationshipReference SourceId="rId16"/>
            <mdssi:RelationshipReference SourceId="rId20"/>
            <mdssi:RelationshipReference SourceId="rId29"/>
            <mdssi:RelationshipReference SourceId="rId41"/>
            <mdssi:RelationshipReference SourceId="rId1"/>
            <mdssi:RelationshipReference SourceId="rId6"/>
            <mdssi:RelationshipReference SourceId="rId11"/>
            <mdssi:RelationshipReference SourceId="rId24"/>
            <mdssi:RelationshipReference SourceId="rId32"/>
            <mdssi:RelationshipReference SourceId="rId37"/>
            <mdssi:RelationshipReference SourceId="rId40"/>
            <mdssi:RelationshipReference SourceId="rId45"/>
            <mdssi:RelationshipReference SourceId="rId5"/>
            <mdssi:RelationshipReference SourceId="rId15"/>
            <mdssi:RelationshipReference SourceId="rId23"/>
            <mdssi:RelationshipReference SourceId="rId28"/>
            <mdssi:RelationshipReference SourceId="rId36"/>
            <mdssi:RelationshipReference SourceId="rId49"/>
            <mdssi:RelationshipReference SourceId="rId10"/>
            <mdssi:RelationshipReference SourceId="rId19"/>
            <mdssi:RelationshipReference SourceId="rId31"/>
            <mdssi:RelationshipReference SourceId="rId44"/>
            <mdssi:RelationshipReference SourceId="rId4"/>
            <mdssi:RelationshipReference SourceId="rId9"/>
            <mdssi:RelationshipReference SourceId="rId14"/>
            <mdssi:RelationshipReference SourceId="rId22"/>
            <mdssi:RelationshipReference SourceId="rId27"/>
            <mdssi:RelationshipReference SourceId="rId30"/>
            <mdssi:RelationshipReference SourceId="rId35"/>
            <mdssi:RelationshipReference SourceId="rId43"/>
            <mdssi:RelationshipReference SourceId="rId8"/>
          </Transform>
          <Transform Algorithm="http://www.w3.org/TR/2001/REC-xml-c14n-20010315"/>
        </Transforms>
        <DigestMethod Algorithm="http://www.w3.org/2000/09/xmldsig#sha1"/>
        <DigestValue>p2fGGKzBxU4cgCoJmzUGMmsdy4I=</DigestValue>
      </Reference>
      <Reference URI="/ppt/media/image1.jpeg?ContentType=image/jpeg">
        <DigestMethod Algorithm="http://www.w3.org/2000/09/xmldsig#sha1"/>
        <DigestValue>gIPNfjiu03B78eOpAFFwYXz1BQ0=</DigestValue>
      </Reference>
      <Reference URI="/ppt/media/image10.png?ContentType=image/png">
        <DigestMethod Algorithm="http://www.w3.org/2000/09/xmldsig#sha1"/>
        <DigestValue>Wk5iIvyQtUlI9D1vUzvDa8IPskA=</DigestValue>
      </Reference>
      <Reference URI="/ppt/media/image11.png?ContentType=image/png">
        <DigestMethod Algorithm="http://www.w3.org/2000/09/xmldsig#sha1"/>
        <DigestValue>VeBKWF7cDhbu0JGE76VD4b6hZlw=</DigestValue>
      </Reference>
      <Reference URI="/ppt/media/image12.png?ContentType=image/png">
        <DigestMethod Algorithm="http://www.w3.org/2000/09/xmldsig#sha1"/>
        <DigestValue>cTZ5UbZlZZhWC+ACXiarrjA8Z2I=</DigestValue>
      </Reference>
      <Reference URI="/ppt/media/image13.png?ContentType=image/png">
        <DigestMethod Algorithm="http://www.w3.org/2000/09/xmldsig#sha1"/>
        <DigestValue>zRs3D48TBL+45l3EwBgbvIONmhk=</DigestValue>
      </Reference>
      <Reference URI="/ppt/media/image14.png?ContentType=image/png">
        <DigestMethod Algorithm="http://www.w3.org/2000/09/xmldsig#sha1"/>
        <DigestValue>XmdgXTHwb7Geyvk0i3KtnN8sMh8=</DigestValue>
      </Reference>
      <Reference URI="/ppt/media/image15.png?ContentType=image/png">
        <DigestMethod Algorithm="http://www.w3.org/2000/09/xmldsig#sha1"/>
        <DigestValue>MKQ84gqJIxxnmC9DiqcmAtjdU3c=</DigestValue>
      </Reference>
      <Reference URI="/ppt/media/image16.png?ContentType=image/png">
        <DigestMethod Algorithm="http://www.w3.org/2000/09/xmldsig#sha1"/>
        <DigestValue>3ut0V4ls4JrjqCIAxUWO7lCiR6o=</DigestValue>
      </Reference>
      <Reference URI="/ppt/media/image17.png?ContentType=image/png">
        <DigestMethod Algorithm="http://www.w3.org/2000/09/xmldsig#sha1"/>
        <DigestValue>A/C4cBBlE1lhAKfUMAz1ixPkGxw=</DigestValue>
      </Reference>
      <Reference URI="/ppt/media/image18.png?ContentType=image/png">
        <DigestMethod Algorithm="http://www.w3.org/2000/09/xmldsig#sha1"/>
        <DigestValue>4Jfit01sn/CtxDPmAhT9FZOGQuI=</DigestValue>
      </Reference>
      <Reference URI="/ppt/media/image19.png?ContentType=image/png">
        <DigestMethod Algorithm="http://www.w3.org/2000/09/xmldsig#sha1"/>
        <DigestValue>z3u82+LPpVThrTPkJKh4/vBIDL4=</DigestValue>
      </Reference>
      <Reference URI="/ppt/media/image2.png?ContentType=image/png">
        <DigestMethod Algorithm="http://www.w3.org/2000/09/xmldsig#sha1"/>
        <DigestValue>5pGUDTt71S9ZUw4uWwQOSH+wMzU=</DigestValue>
      </Reference>
      <Reference URI="/ppt/media/image20.png?ContentType=image/png">
        <DigestMethod Algorithm="http://www.w3.org/2000/09/xmldsig#sha1"/>
        <DigestValue>miOMa/ZfZd0LZBZmO90GRktIt7A=</DigestValue>
      </Reference>
      <Reference URI="/ppt/media/image21.png?ContentType=image/png">
        <DigestMethod Algorithm="http://www.w3.org/2000/09/xmldsig#sha1"/>
        <DigestValue>xq4ynyGGID8ZTHeAlUurNbLm8Hw=</DigestValue>
      </Reference>
      <Reference URI="/ppt/media/image22.png?ContentType=image/png">
        <DigestMethod Algorithm="http://www.w3.org/2000/09/xmldsig#sha1"/>
        <DigestValue>+4GB42cfk13GTjqavlFibD8UIO0=</DigestValue>
      </Reference>
      <Reference URI="/ppt/media/image23.png?ContentType=image/png">
        <DigestMethod Algorithm="http://www.w3.org/2000/09/xmldsig#sha1"/>
        <DigestValue>oM6d1PZauQaOCMLrzmOi4OsOykw=</DigestValue>
      </Reference>
      <Reference URI="/ppt/media/image24.png?ContentType=image/png">
        <DigestMethod Algorithm="http://www.w3.org/2000/09/xmldsig#sha1"/>
        <DigestValue>rlK3kBjsGFB+wTaz3TVL7QktHps=</DigestValue>
      </Reference>
      <Reference URI="/ppt/media/image25.png?ContentType=image/png">
        <DigestMethod Algorithm="http://www.w3.org/2000/09/xmldsig#sha1"/>
        <DigestValue>B1o41UmImCeyHNdxKjWE65XvRaA=</DigestValue>
      </Reference>
      <Reference URI="/ppt/media/image26.png?ContentType=image/png">
        <DigestMethod Algorithm="http://www.w3.org/2000/09/xmldsig#sha1"/>
        <DigestValue>wyEnHcmgdZk6Z6x7K+h5vVh3mUM=</DigestValue>
      </Reference>
      <Reference URI="/ppt/media/image27.png?ContentType=image/png">
        <DigestMethod Algorithm="http://www.w3.org/2000/09/xmldsig#sha1"/>
        <DigestValue>mvzjA1ac8gcaN3rGOqYqjoyShI8=</DigestValue>
      </Reference>
      <Reference URI="/ppt/media/image28.png?ContentType=image/png">
        <DigestMethod Algorithm="http://www.w3.org/2000/09/xmldsig#sha1"/>
        <DigestValue>ZU5zlXDoJgOqmkJpnjWibNCEuvY=</DigestValue>
      </Reference>
      <Reference URI="/ppt/media/image29.png?ContentType=image/png">
        <DigestMethod Algorithm="http://www.w3.org/2000/09/xmldsig#sha1"/>
        <DigestValue>lksSDAQlLMXJ+3oDOW9pn6XZ0sM=</DigestValue>
      </Reference>
      <Reference URI="/ppt/media/image3.png?ContentType=image/png">
        <DigestMethod Algorithm="http://www.w3.org/2000/09/xmldsig#sha1"/>
        <DigestValue>b1Ja6tGXg1pgxa2q5h4lbYKoOtI=</DigestValue>
      </Reference>
      <Reference URI="/ppt/media/image30.png?ContentType=image/png">
        <DigestMethod Algorithm="http://www.w3.org/2000/09/xmldsig#sha1"/>
        <DigestValue>eZFtnhTY8FQ9BYXFjuka15KhGDk=</DigestValue>
      </Reference>
      <Reference URI="/ppt/media/image31.png?ContentType=image/png">
        <DigestMethod Algorithm="http://www.w3.org/2000/09/xmldsig#sha1"/>
        <DigestValue>aPHbOuoJoPI9h22SpqD4E6PAAq8=</DigestValue>
      </Reference>
      <Reference URI="/ppt/media/image32.png?ContentType=image/png">
        <DigestMethod Algorithm="http://www.w3.org/2000/09/xmldsig#sha1"/>
        <DigestValue>4isndFfIt0LgNPpGaL9OjHqi+Rk=</DigestValue>
      </Reference>
      <Reference URI="/ppt/media/image33.png?ContentType=image/png">
        <DigestMethod Algorithm="http://www.w3.org/2000/09/xmldsig#sha1"/>
        <DigestValue>zalr/df9pbVcBZuyIZ2ie8NRuM8=</DigestValue>
      </Reference>
      <Reference URI="/ppt/media/image34.png?ContentType=image/png">
        <DigestMethod Algorithm="http://www.w3.org/2000/09/xmldsig#sha1"/>
        <DigestValue>Q9SutZ15SK7MVh33zZVTBKHnuhQ=</DigestValue>
      </Reference>
      <Reference URI="/ppt/media/image4.png?ContentType=image/png">
        <DigestMethod Algorithm="http://www.w3.org/2000/09/xmldsig#sha1"/>
        <DigestValue>CEA1DoXx0NScAloObkkBFoE2nRc=</DigestValue>
      </Reference>
      <Reference URI="/ppt/media/image5.png?ContentType=image/png">
        <DigestMethod Algorithm="http://www.w3.org/2000/09/xmldsig#sha1"/>
        <DigestValue>M8JsdfSqzVA4TE3v81OKWsF6Q3A=</DigestValue>
      </Reference>
      <Reference URI="/ppt/media/image6.png?ContentType=image/png">
        <DigestMethod Algorithm="http://www.w3.org/2000/09/xmldsig#sha1"/>
        <DigestValue>asqk7y7GOvqAjrLZj+bAJW10mHQ=</DigestValue>
      </Reference>
      <Reference URI="/ppt/media/image7.png?ContentType=image/png">
        <DigestMethod Algorithm="http://www.w3.org/2000/09/xmldsig#sha1"/>
        <DigestValue>sO2enQM1SPEwAZTuUHF74ZXFtgg=</DigestValue>
      </Reference>
      <Reference URI="/ppt/media/image8.png?ContentType=image/png">
        <DigestMethod Algorithm="http://www.w3.org/2000/09/xmldsig#sha1"/>
        <DigestValue>IEpWBq8BvzZ3LTS2n9U5OoQSVfY=</DigestValue>
      </Reference>
      <Reference URI="/ppt/media/image9.png?ContentType=image/png">
        <DigestMethod Algorithm="http://www.w3.org/2000/09/xmldsig#sha1"/>
        <DigestValue>Ht+yElitNkBYKvs4praliPKZ1mk=</DigestValue>
      </Reference>
      <Reference URI="/ppt/notesMasters/_rels/notesMaster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UK+aZXLskzfb720BpdJb+pH62O8=</DigestValue>
      </Reference>
      <Reference URI="/ppt/notesMasters/notesMaster1.xml?ContentType=application/vnd.openxmlformats-officedocument.presentationml.notesMaster+xml">
        <DigestMethod Algorithm="http://www.w3.org/2000/09/xmldsig#sha1"/>
        <DigestValue>ejL0pcFRWSVIwjOXh6BnDPzAWUY=</DigestValue>
      </Reference>
      <Reference URI="/ppt/notesSlides/_rels/notesSlide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bMPy/f7NMIfDLaonDPJAOJKCtgw=</DigestValue>
      </Reference>
      <Reference URI="/ppt/notesSlides/notesSlide1.xml?ContentType=application/vnd.openxmlformats-officedocument.presentationml.notesSlide+xml">
        <DigestMethod Algorithm="http://www.w3.org/2000/09/xmldsig#sha1"/>
        <DigestValue>E0yPtwJvcBrHutjSfRkP5wlJX/8=</DigestValue>
      </Reference>
      <Reference URI="/ppt/presentation.xml?ContentType=application/vnd.openxmlformats-officedocument.presentationml.presentation.main+xml">
        <DigestMethod Algorithm="http://www.w3.org/2000/09/xmldsig#sha1"/>
        <DigestValue>US7BlKlaZZByuMYxlgQVcO7ZN0w=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0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3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4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5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6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7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8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9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slideLayout1.xml?ContentType=application/vnd.openxmlformats-officedocument.presentationml.slideLayout+xml">
        <DigestMethod Algorithm="http://www.w3.org/2000/09/xmldsig#sha1"/>
        <DigestValue>JTAZVUiB8yb20UWswEjLz86VnYE=</DigestValue>
      </Reference>
      <Reference URI="/ppt/slideLayouts/slideLayout10.xml?ContentType=application/vnd.openxmlformats-officedocument.presentationml.slideLayout+xml">
        <DigestMethod Algorithm="http://www.w3.org/2000/09/xmldsig#sha1"/>
        <DigestValue>0NB+7A8rpjtK7KdsrFbvhrmtHrM=</DigestValue>
      </Reference>
      <Reference URI="/ppt/slideLayouts/slideLayout11.xml?ContentType=application/vnd.openxmlformats-officedocument.presentationml.slideLayout+xml">
        <DigestMethod Algorithm="http://www.w3.org/2000/09/xmldsig#sha1"/>
        <DigestValue>jPwClc8iFG4btmBj4h224UWSRlg=</DigestValue>
      </Reference>
      <Reference URI="/ppt/slideLayouts/slideLayout2.xml?ContentType=application/vnd.openxmlformats-officedocument.presentationml.slideLayout+xml">
        <DigestMethod Algorithm="http://www.w3.org/2000/09/xmldsig#sha1"/>
        <DigestValue>vtIAjimNWemlo1rJRuOk2NjzPNk=</DigestValue>
      </Reference>
      <Reference URI="/ppt/slideLayouts/slideLayout3.xml?ContentType=application/vnd.openxmlformats-officedocument.presentationml.slideLayout+xml">
        <DigestMethod Algorithm="http://www.w3.org/2000/09/xmldsig#sha1"/>
        <DigestValue>v8xd5Wkqc4N2S04wWw57P5pt1DE=</DigestValue>
      </Reference>
      <Reference URI="/ppt/slideLayouts/slideLayout4.xml?ContentType=application/vnd.openxmlformats-officedocument.presentationml.slideLayout+xml">
        <DigestMethod Algorithm="http://www.w3.org/2000/09/xmldsig#sha1"/>
        <DigestValue>mcPUZy2dLqqWLUzhTs6WvmJ+kNQ=</DigestValue>
      </Reference>
      <Reference URI="/ppt/slideLayouts/slideLayout5.xml?ContentType=application/vnd.openxmlformats-officedocument.presentationml.slideLayout+xml">
        <DigestMethod Algorithm="http://www.w3.org/2000/09/xmldsig#sha1"/>
        <DigestValue>Z9UhAAE96m07t2fl0HHwo8vlR8U=</DigestValue>
      </Reference>
      <Reference URI="/ppt/slideLayouts/slideLayout6.xml?ContentType=application/vnd.openxmlformats-officedocument.presentationml.slideLayout+xml">
        <DigestMethod Algorithm="http://www.w3.org/2000/09/xmldsig#sha1"/>
        <DigestValue>aBmbIE6tx13+G7U7vlho5qYFNGM=</DigestValue>
      </Reference>
      <Reference URI="/ppt/slideLayouts/slideLayout7.xml?ContentType=application/vnd.openxmlformats-officedocument.presentationml.slideLayout+xml">
        <DigestMethod Algorithm="http://www.w3.org/2000/09/xmldsig#sha1"/>
        <DigestValue>oIKTWJ0RqBdiV/yjpJGkr8yZfRo=</DigestValue>
      </Reference>
      <Reference URI="/ppt/slideLayouts/slideLayout8.xml?ContentType=application/vnd.openxmlformats-officedocument.presentationml.slideLayout+xml">
        <DigestMethod Algorithm="http://www.w3.org/2000/09/xmldsig#sha1"/>
        <DigestValue>ku/K0EE8Jmu5XOELvO1rpJMngnY=</DigestValue>
      </Reference>
      <Reference URI="/ppt/slideLayouts/slideLayout9.xml?ContentType=application/vnd.openxmlformats-officedocument.presentationml.slideLayout+xml">
        <DigestMethod Algorithm="http://www.w3.org/2000/09/xmldsig#sha1"/>
        <DigestValue>JkyI+YIBtOmmZp+VD+nn1sIWB2E=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12"/>
            <mdssi:RelationshipReference SourceId="rId2"/>
            <mdssi:RelationshipReference SourceId="rId1"/>
            <mdssi:RelationshipReference SourceId="rId6"/>
            <mdssi:RelationshipReference SourceId="rId11"/>
            <mdssi:RelationshipReference SourceId="rId5"/>
            <mdssi:RelationshipReference SourceId="rId10"/>
            <mdssi:RelationshipReference SourceId="rId4"/>
            <mdssi:RelationshipReference SourceId="rId9"/>
          </Transform>
          <Transform Algorithm="http://www.w3.org/TR/2001/REC-xml-c14n-20010315"/>
        </Transforms>
        <DigestMethod Algorithm="http://www.w3.org/2000/09/xmldsig#sha1"/>
        <DigestValue>FKAuz83PS8d31d6TrfNpQ0KriEI=</DigestValue>
      </Reference>
      <Reference URI="/ppt/slideMasters/slideMaster1.xml?ContentType=application/vnd.openxmlformats-officedocument.presentationml.slideMaster+xml">
        <DigestMethod Algorithm="http://www.w3.org/2000/09/xmldsig#sha1"/>
        <DigestValue>zkLClLpMpF4m4NkV1HBHtXUbtkI=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3nkMM+CCj4mi4Avi1ShQpRSiEKk=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1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12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13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7+oVgc6zy4xZZPgrkNAYC+0sIeI=</DigestValue>
      </Reference>
      <Reference URI="/ppt/slides/_rels/slide14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XzikTl0JhOKSt9uTAKbLdBH3++I=</DigestValue>
      </Reference>
      <Reference URI="/ppt/slides/_rels/slide15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16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rnBWS6dfrCKaSxBY3xqHmu9lHAI=</DigestValue>
      </Reference>
      <Reference URI="/ppt/slides/_rels/slide17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jC/6m/HouAiztQWaQWAHY7BJtHw=</DigestValue>
      </Reference>
      <Reference URI="/ppt/slides/_rels/slide18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hS7gxDL4eQEyHn8zP6eqFc3Lla4=</DigestValue>
      </Reference>
      <Reference URI="/ppt/slides/_rels/slide1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xKQn4Ai0ui98d2zoYzBoJz/gc+A=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2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BuX9Oupl5S0919Pm5P9JeMEgM30=</DigestValue>
      </Reference>
      <Reference URI="/ppt/slides/_rels/slide2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brPndLPVhtU5ty4uI6EeLuDo7O4=</DigestValue>
      </Reference>
      <Reference URI="/ppt/slides/_rels/slide22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wKmZ6EAYIKphaFYOjM8KIoDlhvs=</DigestValue>
      </Reference>
      <Reference URI="/ppt/slides/_rels/slide23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2UluzegzJk7d0xjx3KvQh/TsAaE=</DigestValue>
      </Reference>
      <Reference URI="/ppt/slides/_rels/slide24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YVwc7auHvzGGaYm6ZC+eGwfx5X4=</DigestValue>
      </Reference>
      <Reference URI="/ppt/slides/_rels/slide25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R/jxF+bJKquVSRbHV6NGFiaezXg=</DigestValue>
      </Reference>
      <Reference URI="/ppt/slides/_rels/slide26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27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28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2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aV9nfj+tNYMtnt5cdFDJUJPmFQQ=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3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xHTDkRngppPk7cHncRxKgcoCuvk=</DigestValue>
      </Reference>
      <Reference URI="/ppt/slides/_rels/slide3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MTkKs0/6xTd9zFgAPHDoRZY0s+U=</DigestValue>
      </Reference>
      <Reference URI="/ppt/slides/_rels/slide32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33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Dykltj6+1P4owziBN/CvTB2E0q0=</DigestValue>
      </Reference>
      <Reference URI="/ppt/slides/_rels/slide34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Jp8yVeeI4HMUWyuXqEX+cUeUcU0=</DigestValue>
      </Reference>
      <Reference URI="/ppt/slides/_rels/slide35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8PLtjQd1YQHSiw6JxOyonXqiGGc=</DigestValue>
      </Reference>
      <Reference URI="/ppt/slides/_rels/slide36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5Amd7qBg1n0xPl21dK8kvtPiXCQ=</DigestValue>
      </Reference>
      <Reference URI="/ppt/slides/_rels/slide37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UeKRx7DvY0WvtcJyZr1vxRZCMiY=</DigestValue>
      </Reference>
      <Reference URI="/ppt/slides/_rels/slide38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6netciQuI7o57qsyIHU6N+HeMug=</DigestValue>
      </Reference>
      <Reference URI="/ppt/slides/_rels/slide3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SVor+bwbSjYgmAI5CcxoOGq2Xds=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4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2UluzegzJk7d0xjx3KvQh/TsAaE=</DigestValue>
      </Reference>
      <Reference URI="/ppt/slides/_rels/slide4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YVwc7auHvzGGaYm6ZC+eGwfx5X4=</DigestValue>
      </Reference>
      <Reference URI="/ppt/slides/_rels/slide42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C0SPWFwZLZzLvoocp9TY0MMszgI=</DigestValue>
      </Reference>
      <Reference URI="/ppt/slides/_rels/slide43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TFlZ0SiZGV/qcaFRGeXZsfuf8YM=</DigestValue>
      </Reference>
      <Reference URI="/ppt/slides/_rels/slide4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VDCIusTnlmX4b8dWrA3bGn3MSmA=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W+GYBAlWom5Vta+ytAAMA9xOud4=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IoJQCVevm7KXx3jMm0n6YjgZs7s=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J/Ox9Gh/D5Vk+V9Ih3/azwaVFNc=</DigestValue>
      </Reference>
      <Reference URI="/ppt/slides/slide1.xml?ContentType=application/vnd.openxmlformats-officedocument.presentationml.slide+xml">
        <DigestMethod Algorithm="http://www.w3.org/2000/09/xmldsig#sha1"/>
        <DigestValue>3sbmSdsY/CoZcY+f27+0L8Zp7Uo=</DigestValue>
      </Reference>
      <Reference URI="/ppt/slides/slide10.xml?ContentType=application/vnd.openxmlformats-officedocument.presentationml.slide+xml">
        <DigestMethod Algorithm="http://www.w3.org/2000/09/xmldsig#sha1"/>
        <DigestValue>4Zq3ntHp9K+DW1Pcg0NoCpPv2gA=</DigestValue>
      </Reference>
      <Reference URI="/ppt/slides/slide11.xml?ContentType=application/vnd.openxmlformats-officedocument.presentationml.slide+xml">
        <DigestMethod Algorithm="http://www.w3.org/2000/09/xmldsig#sha1"/>
        <DigestValue>NDV6AQiXjQdYb4UjDyBejRK6QU8=</DigestValue>
      </Reference>
      <Reference URI="/ppt/slides/slide12.xml?ContentType=application/vnd.openxmlformats-officedocument.presentationml.slide+xml">
        <DigestMethod Algorithm="http://www.w3.org/2000/09/xmldsig#sha1"/>
        <DigestValue>zmGudquguKhn+aRhEkj9E+v8Qgk=</DigestValue>
      </Reference>
      <Reference URI="/ppt/slides/slide13.xml?ContentType=application/vnd.openxmlformats-officedocument.presentationml.slide+xml">
        <DigestMethod Algorithm="http://www.w3.org/2000/09/xmldsig#sha1"/>
        <DigestValue>jJWwbU5LrnjjYpbxeOQZg1gwfyE=</DigestValue>
      </Reference>
      <Reference URI="/ppt/slides/slide14.xml?ContentType=application/vnd.openxmlformats-officedocument.presentationml.slide+xml">
        <DigestMethod Algorithm="http://www.w3.org/2000/09/xmldsig#sha1"/>
        <DigestValue>5B/e6m5ba0pBh79eWO5rW1mJCNY=</DigestValue>
      </Reference>
      <Reference URI="/ppt/slides/slide15.xml?ContentType=application/vnd.openxmlformats-officedocument.presentationml.slide+xml">
        <DigestMethod Algorithm="http://www.w3.org/2000/09/xmldsig#sha1"/>
        <DigestValue>IZcKKtp7VzL5WvqQcAhDkgWJB9Q=</DigestValue>
      </Reference>
      <Reference URI="/ppt/slides/slide16.xml?ContentType=application/vnd.openxmlformats-officedocument.presentationml.slide+xml">
        <DigestMethod Algorithm="http://www.w3.org/2000/09/xmldsig#sha1"/>
        <DigestValue>FZKY2iLKnBwasSIKgVN00D9Dg+w=</DigestValue>
      </Reference>
      <Reference URI="/ppt/slides/slide17.xml?ContentType=application/vnd.openxmlformats-officedocument.presentationml.slide+xml">
        <DigestMethod Algorithm="http://www.w3.org/2000/09/xmldsig#sha1"/>
        <DigestValue>2JSW5ci7p6WE+khKMR83HhHwVb0=</DigestValue>
      </Reference>
      <Reference URI="/ppt/slides/slide18.xml?ContentType=application/vnd.openxmlformats-officedocument.presentationml.slide+xml">
        <DigestMethod Algorithm="http://www.w3.org/2000/09/xmldsig#sha1"/>
        <DigestValue>8KJRQkZRDOcJ7Td18n7vwYSo65o=</DigestValue>
      </Reference>
      <Reference URI="/ppt/slides/slide19.xml?ContentType=application/vnd.openxmlformats-officedocument.presentationml.slide+xml">
        <DigestMethod Algorithm="http://www.w3.org/2000/09/xmldsig#sha1"/>
        <DigestValue>OhqILS3gP65y+Pv/xYM/tZjF0W0=</DigestValue>
      </Reference>
      <Reference URI="/ppt/slides/slide2.xml?ContentType=application/vnd.openxmlformats-officedocument.presentationml.slide+xml">
        <DigestMethod Algorithm="http://www.w3.org/2000/09/xmldsig#sha1"/>
        <DigestValue>07aRQ/ZhSfBw4XOJAaBn4En4eB0=</DigestValue>
      </Reference>
      <Reference URI="/ppt/slides/slide20.xml?ContentType=application/vnd.openxmlformats-officedocument.presentationml.slide+xml">
        <DigestMethod Algorithm="http://www.w3.org/2000/09/xmldsig#sha1"/>
        <DigestValue>i2PXIMKipxV1Q087SnHylC2qsKo=</DigestValue>
      </Reference>
      <Reference URI="/ppt/slides/slide21.xml?ContentType=application/vnd.openxmlformats-officedocument.presentationml.slide+xml">
        <DigestMethod Algorithm="http://www.w3.org/2000/09/xmldsig#sha1"/>
        <DigestValue>HtsyODcZXuv0l/m+XTGHQpcXaXc=</DigestValue>
      </Reference>
      <Reference URI="/ppt/slides/slide22.xml?ContentType=application/vnd.openxmlformats-officedocument.presentationml.slide+xml">
        <DigestMethod Algorithm="http://www.w3.org/2000/09/xmldsig#sha1"/>
        <DigestValue>wXNG3VUzuK9ftRWKhHLtvep7Dfk=</DigestValue>
      </Reference>
      <Reference URI="/ppt/slides/slide23.xml?ContentType=application/vnd.openxmlformats-officedocument.presentationml.slide+xml">
        <DigestMethod Algorithm="http://www.w3.org/2000/09/xmldsig#sha1"/>
        <DigestValue>BqfetyLpz0DWDQmOwK225bpib5g=</DigestValue>
      </Reference>
      <Reference URI="/ppt/slides/slide24.xml?ContentType=application/vnd.openxmlformats-officedocument.presentationml.slide+xml">
        <DigestMethod Algorithm="http://www.w3.org/2000/09/xmldsig#sha1"/>
        <DigestValue>cZ3k9D3O1U+M6zeH6E96SVeoON0=</DigestValue>
      </Reference>
      <Reference URI="/ppt/slides/slide25.xml?ContentType=application/vnd.openxmlformats-officedocument.presentationml.slide+xml">
        <DigestMethod Algorithm="http://www.w3.org/2000/09/xmldsig#sha1"/>
        <DigestValue>c6lru5QtuEU8VmBk5bx1YHr79sM=</DigestValue>
      </Reference>
      <Reference URI="/ppt/slides/slide26.xml?ContentType=application/vnd.openxmlformats-officedocument.presentationml.slide+xml">
        <DigestMethod Algorithm="http://www.w3.org/2000/09/xmldsig#sha1"/>
        <DigestValue>bWnxu8BugwV3TCnxislSKOt0FlE=</DigestValue>
      </Reference>
      <Reference URI="/ppt/slides/slide27.xml?ContentType=application/vnd.openxmlformats-officedocument.presentationml.slide+xml">
        <DigestMethod Algorithm="http://www.w3.org/2000/09/xmldsig#sha1"/>
        <DigestValue>XwVWAqkoDc6gcgM2Gd6UcI2fjKU=</DigestValue>
      </Reference>
      <Reference URI="/ppt/slides/slide28.xml?ContentType=application/vnd.openxmlformats-officedocument.presentationml.slide+xml">
        <DigestMethod Algorithm="http://www.w3.org/2000/09/xmldsig#sha1"/>
        <DigestValue>nKS/z+c8fBmXuWKVaQlZ7XTHIZU=</DigestValue>
      </Reference>
      <Reference URI="/ppt/slides/slide29.xml?ContentType=application/vnd.openxmlformats-officedocument.presentationml.slide+xml">
        <DigestMethod Algorithm="http://www.w3.org/2000/09/xmldsig#sha1"/>
        <DigestValue>DZi6eJxBmYmLZ/1C8t8anMh02KA=</DigestValue>
      </Reference>
      <Reference URI="/ppt/slides/slide3.xml?ContentType=application/vnd.openxmlformats-officedocument.presentationml.slide+xml">
        <DigestMethod Algorithm="http://www.w3.org/2000/09/xmldsig#sha1"/>
        <DigestValue>Gz1SXXvHnGIflzzfojq6wfsWY4Q=</DigestValue>
      </Reference>
      <Reference URI="/ppt/slides/slide30.xml?ContentType=application/vnd.openxmlformats-officedocument.presentationml.slide+xml">
        <DigestMethod Algorithm="http://www.w3.org/2000/09/xmldsig#sha1"/>
        <DigestValue>3vq4FqHYt8MraxF883LxSgr9DTo=</DigestValue>
      </Reference>
      <Reference URI="/ppt/slides/slide31.xml?ContentType=application/vnd.openxmlformats-officedocument.presentationml.slide+xml">
        <DigestMethod Algorithm="http://www.w3.org/2000/09/xmldsig#sha1"/>
        <DigestValue>Sf6/CRtCaMFwN2dYS2bLyzorkqQ=</DigestValue>
      </Reference>
      <Reference URI="/ppt/slides/slide32.xml?ContentType=application/vnd.openxmlformats-officedocument.presentationml.slide+xml">
        <DigestMethod Algorithm="http://www.w3.org/2000/09/xmldsig#sha1"/>
        <DigestValue>uvfWD2xJl7x18z3wQABglTJHch4=</DigestValue>
      </Reference>
      <Reference URI="/ppt/slides/slide33.xml?ContentType=application/vnd.openxmlformats-officedocument.presentationml.slide+xml">
        <DigestMethod Algorithm="http://www.w3.org/2000/09/xmldsig#sha1"/>
        <DigestValue>QtKdzg0AR6XRBKkybARlZ/qVK40=</DigestValue>
      </Reference>
      <Reference URI="/ppt/slides/slide34.xml?ContentType=application/vnd.openxmlformats-officedocument.presentationml.slide+xml">
        <DigestMethod Algorithm="http://www.w3.org/2000/09/xmldsig#sha1"/>
        <DigestValue>JU0kWsToJlU1qJTSwhr7qat6GsQ=</DigestValue>
      </Reference>
      <Reference URI="/ppt/slides/slide35.xml?ContentType=application/vnd.openxmlformats-officedocument.presentationml.slide+xml">
        <DigestMethod Algorithm="http://www.w3.org/2000/09/xmldsig#sha1"/>
        <DigestValue>60MEDBDexzv1UYXDBSD+rUTNjZk=</DigestValue>
      </Reference>
      <Reference URI="/ppt/slides/slide36.xml?ContentType=application/vnd.openxmlformats-officedocument.presentationml.slide+xml">
        <DigestMethod Algorithm="http://www.w3.org/2000/09/xmldsig#sha1"/>
        <DigestValue>+AobV/Dp7OLFJaOvQzdu3ZQxLBs=</DigestValue>
      </Reference>
      <Reference URI="/ppt/slides/slide37.xml?ContentType=application/vnd.openxmlformats-officedocument.presentationml.slide+xml">
        <DigestMethod Algorithm="http://www.w3.org/2000/09/xmldsig#sha1"/>
        <DigestValue>AnwImhKJHKoZgEkRnVL/YVDbyFk=</DigestValue>
      </Reference>
      <Reference URI="/ppt/slides/slide38.xml?ContentType=application/vnd.openxmlformats-officedocument.presentationml.slide+xml">
        <DigestMethod Algorithm="http://www.w3.org/2000/09/xmldsig#sha1"/>
        <DigestValue>PxcIM9xVUN2mSBxLi7eP5gnVd6k=</DigestValue>
      </Reference>
      <Reference URI="/ppt/slides/slide39.xml?ContentType=application/vnd.openxmlformats-officedocument.presentationml.slide+xml">
        <DigestMethod Algorithm="http://www.w3.org/2000/09/xmldsig#sha1"/>
        <DigestValue>xsb/T+agvzbam1nIJBCi5Doa00Q=</DigestValue>
      </Reference>
      <Reference URI="/ppt/slides/slide4.xml?ContentType=application/vnd.openxmlformats-officedocument.presentationml.slide+xml">
        <DigestMethod Algorithm="http://www.w3.org/2000/09/xmldsig#sha1"/>
        <DigestValue>eKG3II/hTeNIZa2q60xvXp/jQFE=</DigestValue>
      </Reference>
      <Reference URI="/ppt/slides/slide40.xml?ContentType=application/vnd.openxmlformats-officedocument.presentationml.slide+xml">
        <DigestMethod Algorithm="http://www.w3.org/2000/09/xmldsig#sha1"/>
        <DigestValue>czNc8QGrhaCHD7vaQEFPuM2WERA=</DigestValue>
      </Reference>
      <Reference URI="/ppt/slides/slide41.xml?ContentType=application/vnd.openxmlformats-officedocument.presentationml.slide+xml">
        <DigestMethod Algorithm="http://www.w3.org/2000/09/xmldsig#sha1"/>
        <DigestValue>NxZVHSdlwwjaMP+/OdvwKb3tkMY=</DigestValue>
      </Reference>
      <Reference URI="/ppt/slides/slide42.xml?ContentType=application/vnd.openxmlformats-officedocument.presentationml.slide+xml">
        <DigestMethod Algorithm="http://www.w3.org/2000/09/xmldsig#sha1"/>
        <DigestValue>rlVnkTQigakxHLQEGKvrpw/Ozw8=</DigestValue>
      </Reference>
      <Reference URI="/ppt/slides/slide43.xml?ContentType=application/vnd.openxmlformats-officedocument.presentationml.slide+xml">
        <DigestMethod Algorithm="http://www.w3.org/2000/09/xmldsig#sha1"/>
        <DigestValue>E2AZ/gkCPClX3+/HMxhAnbdiWDA=</DigestValue>
      </Reference>
      <Reference URI="/ppt/slides/slide44.xml?ContentType=application/vnd.openxmlformats-officedocument.presentationml.slide+xml">
        <DigestMethod Algorithm="http://www.w3.org/2000/09/xmldsig#sha1"/>
        <DigestValue>saFd2thZp/5L544hBawpsgqVovQ=</DigestValue>
      </Reference>
      <Reference URI="/ppt/slides/slide5.xml?ContentType=application/vnd.openxmlformats-officedocument.presentationml.slide+xml">
        <DigestMethod Algorithm="http://www.w3.org/2000/09/xmldsig#sha1"/>
        <DigestValue>RRper51bPwA4xBTaWRN1TQlK6Cg=</DigestValue>
      </Reference>
      <Reference URI="/ppt/slides/slide6.xml?ContentType=application/vnd.openxmlformats-officedocument.presentationml.slide+xml">
        <DigestMethod Algorithm="http://www.w3.org/2000/09/xmldsig#sha1"/>
        <DigestValue>8Nlzpdzj/dErotFq0/dZpiDh0xQ=</DigestValue>
      </Reference>
      <Reference URI="/ppt/slides/slide7.xml?ContentType=application/vnd.openxmlformats-officedocument.presentationml.slide+xml">
        <DigestMethod Algorithm="http://www.w3.org/2000/09/xmldsig#sha1"/>
        <DigestValue>5lf5YHh9GhQkj8it2HjoDittiCA=</DigestValue>
      </Reference>
      <Reference URI="/ppt/slides/slide8.xml?ContentType=application/vnd.openxmlformats-officedocument.presentationml.slide+xml">
        <DigestMethod Algorithm="http://www.w3.org/2000/09/xmldsig#sha1"/>
        <DigestValue>kaYIonmwCDnu207O3szNJDnFwUo=</DigestValue>
      </Reference>
      <Reference URI="/ppt/slides/slide9.xml?ContentType=application/vnd.openxmlformats-officedocument.presentationml.slide+xml">
        <DigestMethod Algorithm="http://www.w3.org/2000/09/xmldsig#sha1"/>
        <DigestValue>LPLlNCii9jNlw9gNbqsX8Z+VILI=</DigestValue>
      </Reference>
      <Reference URI="/ppt/tableStyles.xml?ContentType=application/vnd.openxmlformats-officedocument.presentationml.tableStyles+xml">
        <DigestMethod Algorithm="http://www.w3.org/2000/09/xmldsig#sha1"/>
        <DigestValue>a5+iL8EjRn7qqKwzQzdUVNPuPVg=</DigestValue>
      </Reference>
      <Reference URI="/ppt/theme/_rels/theme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1BBpj2jAlVTMOUsDXEcb09MQuQQ=</DigestValue>
      </Reference>
      <Reference URI="/ppt/theme/theme1.xml?ContentType=application/vnd.openxmlformats-officedocument.theme+xml">
        <DigestMethod Algorithm="http://www.w3.org/2000/09/xmldsig#sha1"/>
        <DigestValue>EBJgzg6x/zysm84Zx/gnuDdkMlo=</DigestValue>
      </Reference>
      <Reference URI="/ppt/theme/theme2.xml?ContentType=application/vnd.openxmlformats-officedocument.theme+xml">
        <DigestMethod Algorithm="http://www.w3.org/2000/09/xmldsig#sha1"/>
        <DigestValue>FG6m6YnEqOrlSgZVrpcSrezVRCQ=</DigestValue>
      </Reference>
    </Manifest>
    <SignatureProperties>
      <SignatureProperty Id="idSignatureTime" Target="#idPackageSignature">
        <mdssi:SignatureTime>
          <mdssi:Format>YYYY-MM-DDThh:mm:ssTZD</mdssi:Format>
          <mdssi:Value>2012-12-13T09:50:50Z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>Ochrona wartości intelektualnej</SignatureComments>
          <WindowsVersion>6.1</WindowsVersion>
          <OfficeVersion>12.0</OfficeVersion>
          <ApplicationVersion>12.0</ApplicationVersion>
          <Monitors>1</Monitors>
          <HorizontalResolution>1680</HorizontalResolution>
          <VerticalResolution>1050</VerticalResolution>
          <ColorDepth>32</ColorDepth>
          <SignatureProviderId>{00000000-0000-0000-0000-000000000000}</SignatureProviderId>
          <SignatureProviderUrl/>
          <SignatureProviderDetails>9</SignatureProviderDetails>
          <ManifestHashAlgorithm>http://www.w3.org/2000/09/xmldsig#sha1</ManifestHashAlgorithm>
          <SignatureType>1</SignatureType>
        </SignatureInfoV1>
      </SignatureProperty>
    </Signature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1756</TotalTime>
  <Words>1890</Words>
  <Application>Microsoft Office PowerPoint</Application>
  <PresentationFormat>Pokaz na ekranie (4:3)</PresentationFormat>
  <Paragraphs>171</Paragraphs>
  <Slides>44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Przejrzystość</vt:lpstr>
      <vt:lpstr>Dostosowanie Układu Pomiarowego do zasady TPA</vt:lpstr>
      <vt:lpstr>Wyjaśnienie pojęć i skrótów</vt:lpstr>
      <vt:lpstr>Wyjaśnienie pojęć i skrótów</vt:lpstr>
      <vt:lpstr>Slajd 4</vt:lpstr>
      <vt:lpstr>Podział Polski na OSD</vt:lpstr>
      <vt:lpstr>Obecnie Polska podzielona jest na 6 OSD: </vt:lpstr>
      <vt:lpstr>Widok układu pomiarowego przed modernizacją</vt:lpstr>
      <vt:lpstr>Slajd 8</vt:lpstr>
      <vt:lpstr>Układ pomiarowy po modernizacji przez ELEKTROKOMPLEX</vt:lpstr>
      <vt:lpstr>UKŁAD POMIAROWY PO STRONIE NISKIEGO NAPIĘCIA (Nn)</vt:lpstr>
      <vt:lpstr>Układ pomiarowy Nn składa się z:</vt:lpstr>
      <vt:lpstr> Jak w praktyce rozpoznać układ pomiarowy po stronie niskiego napięcia (Nn)? </vt:lpstr>
      <vt:lpstr>Przykładowa faktura dystrybucyjna</vt:lpstr>
      <vt:lpstr>Oznaczenia przekładnika prądowego niskiego napięcia (Nn)</vt:lpstr>
      <vt:lpstr>W celu sporządzenia wyceny układu pomiarowo – rozliczeniowego po stronie Nn należy dostarczyć:</vt:lpstr>
      <vt:lpstr> 1. Czytelne zdjęcie licznika energii elektrycznej – zdjęcie powinno być wykonane w taki sposób aby umożliwiało odczytanie numerów seryjnych, modelu, typu i jego parametrów.</vt:lpstr>
      <vt:lpstr> 2. Czytelne zdjęcie elementów znajdujących się w bezpośrednim otoczeniu licznika energii elektrycznej.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UKŁAD POMIAROWY PO STRONIE ŚREDNIEGO NAPIĘCIA (SN)</vt:lpstr>
      <vt:lpstr>Układ pomiarowy SN składa się z:</vt:lpstr>
      <vt:lpstr> Jak w praktyce rozpoznać układ pomiarowy po stronie średniego napięcia (SN)? </vt:lpstr>
      <vt:lpstr>Przekładniki prądowe średniego napięcia (SN)</vt:lpstr>
      <vt:lpstr>Oznaczenia przekładnika prądowego średniego napięcia (SN)</vt:lpstr>
      <vt:lpstr>Przekładnik napięciowy średniego napięcia (SN)</vt:lpstr>
      <vt:lpstr>W celu sporządzenia wyceny układu pomiarowo – rozliczeniowego po stronie SN należy dostarczyć:</vt:lpstr>
      <vt:lpstr> 1. Czytelne zdjęcie licznika energii elektrycznej – zdjęcie powinno być wykonane w taki sposób aby umożliwiało odczytanie numerów seryjnych, modelu, typu i jego parametrów.</vt:lpstr>
      <vt:lpstr> 2. Czytelne zdjęcie elementów znajdujących się w bezpośrednim otoczeniu licznika energii elektrycznej.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W celu dostosowania układu pomiarowo – rozliczeniowego należy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mniewiarowska</dc:creator>
  <cp:lastModifiedBy>elektrokomplex</cp:lastModifiedBy>
  <cp:revision>154</cp:revision>
  <dcterms:created xsi:type="dcterms:W3CDTF">2011-12-08T07:43:26Z</dcterms:created>
  <dcterms:modified xsi:type="dcterms:W3CDTF">2012-12-13T09:50:01Z</dcterms:modified>
  <cp:contentStatus>Wersja ostateczna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